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78" r:id="rId2"/>
    <p:sldMasterId id="2147483685" r:id="rId3"/>
    <p:sldMasterId id="2147483690" r:id="rId4"/>
    <p:sldMasterId id="2147483695" r:id="rId5"/>
    <p:sldMasterId id="2147483703" r:id="rId6"/>
  </p:sldMasterIdLst>
  <p:notesMasterIdLst>
    <p:notesMasterId r:id="rId39"/>
  </p:notesMasterIdLst>
  <p:sldIdLst>
    <p:sldId id="334" r:id="rId7"/>
    <p:sldId id="423" r:id="rId8"/>
    <p:sldId id="424" r:id="rId9"/>
    <p:sldId id="1649" r:id="rId10"/>
    <p:sldId id="1650" r:id="rId11"/>
    <p:sldId id="1651" r:id="rId12"/>
    <p:sldId id="1652" r:id="rId13"/>
    <p:sldId id="1660" r:id="rId14"/>
    <p:sldId id="1661" r:id="rId15"/>
    <p:sldId id="1662" r:id="rId16"/>
    <p:sldId id="1666" r:id="rId17"/>
    <p:sldId id="1663" r:id="rId18"/>
    <p:sldId id="1664" r:id="rId19"/>
    <p:sldId id="1672" r:id="rId20"/>
    <p:sldId id="1667" r:id="rId21"/>
    <p:sldId id="1675" r:id="rId22"/>
    <p:sldId id="1676" r:id="rId23"/>
    <p:sldId id="1677" r:id="rId24"/>
    <p:sldId id="1673" r:id="rId25"/>
    <p:sldId id="1678" r:id="rId26"/>
    <p:sldId id="1674" r:id="rId27"/>
    <p:sldId id="1682" r:id="rId28"/>
    <p:sldId id="1683" r:id="rId29"/>
    <p:sldId id="1668" r:id="rId30"/>
    <p:sldId id="1684" r:id="rId31"/>
    <p:sldId id="1685" r:id="rId32"/>
    <p:sldId id="1686" r:id="rId33"/>
    <p:sldId id="1688" r:id="rId34"/>
    <p:sldId id="1687" r:id="rId35"/>
    <p:sldId id="784" r:id="rId36"/>
    <p:sldId id="804" r:id="rId37"/>
    <p:sldId id="1659"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ber Israelsen" initials="AI" lastIdx="1" clrIdx="0">
    <p:extLst>
      <p:ext uri="{19B8F6BF-5375-455C-9EA6-DF929625EA0E}">
        <p15:presenceInfo xmlns:p15="http://schemas.microsoft.com/office/powerpoint/2012/main" userId="590ccaf7a7639fd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24381"/>
    <a:srgbClr val="FF9900"/>
    <a:srgbClr val="FFC000"/>
    <a:srgbClr val="D45B07"/>
    <a:srgbClr val="D92D6D"/>
    <a:srgbClr val="5129B2"/>
    <a:srgbClr val="E5353B"/>
    <a:srgbClr val="E6F2F8"/>
    <a:srgbClr val="CBCBCB"/>
    <a:srgbClr val="E7E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44" autoAdjust="0"/>
    <p:restoredTop sz="42167" autoAdjust="0"/>
  </p:normalViewPr>
  <p:slideViewPr>
    <p:cSldViewPr snapToGrid="0" showGuides="1">
      <p:cViewPr varScale="1">
        <p:scale>
          <a:sx n="48" d="100"/>
          <a:sy n="48" d="100"/>
        </p:scale>
        <p:origin x="606" y="42"/>
      </p:cViewPr>
      <p:guideLst>
        <p:guide orient="horz" pos="2160"/>
        <p:guide pos="3840"/>
      </p:guideLst>
    </p:cSldViewPr>
  </p:slideViewPr>
  <p:outlineViewPr>
    <p:cViewPr>
      <p:scale>
        <a:sx n="33" d="100"/>
        <a:sy n="33" d="100"/>
      </p:scale>
      <p:origin x="0" y="-23952"/>
    </p:cViewPr>
  </p:outlineViewPr>
  <p:notesTextViewPr>
    <p:cViewPr>
      <p:scale>
        <a:sx n="87" d="100"/>
        <a:sy n="87"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notesMaster" Target="notesMasters/notes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commentAuthors" Target="commentAuthor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D9BCCA-CBA1-419B-A425-329B3B814C43}" type="datetimeFigureOut">
              <a:rPr lang="en-US" smtClean="0"/>
              <a:t>10/21/2022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252EC1-BBF4-4B78-8366-A02C4FFA1F92}" type="slidenum">
              <a:rPr lang="en-US" smtClean="0"/>
              <a:t>‹#›</a:t>
            </a:fld>
            <a:endParaRPr lang="en-US"/>
          </a:p>
        </p:txBody>
      </p:sp>
    </p:spTree>
    <p:extLst>
      <p:ext uri="{BB962C8B-B14F-4D97-AF65-F5344CB8AC3E}">
        <p14:creationId xmlns:p14="http://schemas.microsoft.com/office/powerpoint/2010/main" val="1594614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m11-01 = “Module Introduction”</a:t>
            </a:r>
          </a:p>
          <a:p>
            <a:endParaRPr lang="en-US" dirty="0"/>
          </a:p>
          <a:p>
            <a:r>
              <a:rPr lang="en-US" dirty="0"/>
              <a:t>Hi friends!  I’m Amber Israelsen and this, of course, is the AWS Certified Solutions Architect Associate course.  Welcome back.</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1398984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metric, one for </a:t>
            </a:r>
            <a:r>
              <a:rPr lang="en-US" dirty="0" err="1"/>
              <a:t>CPUUtilization</a:t>
            </a:r>
            <a:r>
              <a:rPr lang="en-US" dirty="0"/>
              <a:t> (</a:t>
            </a:r>
            <a:r>
              <a:rPr lang="en-US" b="1" dirty="0"/>
              <a:t>click</a:t>
            </a:r>
            <a:r>
              <a:rPr lang="en-US" dirty="0"/>
              <a:t>) on an EC2 instance.  So that’s the name of the metric—the thing we’re monitoring.  You can think of this as a variable.</a:t>
            </a:r>
          </a:p>
          <a:p>
            <a:endParaRPr lang="en-US" dirty="0"/>
          </a:p>
          <a:p>
            <a:r>
              <a:rPr lang="en-US" dirty="0"/>
              <a:t>(</a:t>
            </a:r>
            <a:r>
              <a:rPr lang="en-US" b="1" dirty="0"/>
              <a:t>click</a:t>
            </a:r>
            <a:r>
              <a:rPr lang="en-US" dirty="0"/>
              <a:t>) And then the values of the variable that change over time, and they each have time stamps.</a:t>
            </a:r>
          </a:p>
          <a:p>
            <a:endParaRPr lang="en-US" dirty="0"/>
          </a:p>
          <a:p>
            <a:endParaRPr lang="en-US" dirty="0"/>
          </a:p>
          <a:p>
            <a:endParaRPr lang="en-US" dirty="0"/>
          </a:p>
          <a:p>
            <a:endParaRPr lang="en-US" dirty="0"/>
          </a:p>
          <a:p>
            <a:endParaRPr lang="en-US" dirty="0"/>
          </a:p>
          <a:p>
            <a:r>
              <a:rPr lang="en-US" dirty="0"/>
              <a:t>https://docs.aws.amazon.com/AmazonCloudWatch/latest/monitoring/cloudwatch_concepts.html</a:t>
            </a:r>
          </a:p>
          <a:p>
            <a:endParaRPr lang="en-US" dirty="0"/>
          </a:p>
          <a:p>
            <a:r>
              <a:rPr lang="en-US" dirty="0"/>
              <a:t>Each metric data point must be marked with a timestamp. The timestamp can be up to two weeks in the past and up to two hours into the future. If you do not provide a timestamp, CloudWatch creates a timestamp for you based on the time the data point was received.</a:t>
            </a:r>
          </a:p>
          <a:p>
            <a:r>
              <a:rPr lang="en-US" dirty="0"/>
              <a:t>https://stackoverflow.com/questions/46823005/cloudwatch-metrics-are-expiring</a:t>
            </a:r>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10</a:t>
            </a:fld>
            <a:endParaRPr lang="en-US"/>
          </a:p>
        </p:txBody>
      </p:sp>
    </p:spTree>
    <p:extLst>
      <p:ext uri="{BB962C8B-B14F-4D97-AF65-F5344CB8AC3E}">
        <p14:creationId xmlns:p14="http://schemas.microsoft.com/office/powerpoint/2010/main" val="41167665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two different kinds of monitoring that you can do with CloudWatch.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is basic.  This is supported by most AWS services, and is enabled automatically on those where it is.  It’s free of charge.  And metrics are published at 5-minute intervals.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Vs. detailed monitoring.  This is only supported by some services, and it has to be manually activated.  There are extra costs associated with detailed monitoring, but for that extra cost, you get metrics published more frequently, at 1 minute intervals.  So this is helpful if you need to know quickly how things are performing, and you can’t wait that initial 5 minutes with basic monitoring before you start getting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https://docs.aws.amazon.com/AmazonCloudWatch/latest/monitoring/cloudwatch-metrics-basic-detailed.html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8700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related to those intervals, but slightly different, we have metric resolution.</a:t>
            </a:r>
          </a:p>
          <a:p>
            <a:endParaRPr lang="en-US" dirty="0"/>
          </a:p>
          <a:p>
            <a:r>
              <a:rPr lang="en-US" dirty="0"/>
              <a:t>There’s standard resolution, which gives you a granularity of 1 minute.  For example, if a </a:t>
            </a:r>
            <a:r>
              <a:rPr lang="en-US" dirty="0" err="1"/>
              <a:t>CPUUtilization</a:t>
            </a:r>
            <a:r>
              <a:rPr lang="en-US" dirty="0"/>
              <a:t> value was captured at 15:00:16, it would have a timestamp of 15:00.  So you can’t drill down to anything less than a minute.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then high resolution, you can get as granular as 1 second.  So the same </a:t>
            </a:r>
            <a:r>
              <a:rPr lang="en-US" sz="1200" dirty="0" err="1">
                <a:latin typeface="+mj-lt"/>
              </a:rPr>
              <a:t>CPUUtilization</a:t>
            </a:r>
            <a:r>
              <a:rPr lang="en-US" sz="1200" dirty="0">
                <a:latin typeface="+mj-lt"/>
              </a:rPr>
              <a:t> taken at 15:00:16 would have a timestamp of 15:00:16.</a:t>
            </a:r>
            <a:endParaRPr lang="en-US" dirty="0"/>
          </a:p>
          <a:p>
            <a:endParaRPr lang="en-US" dirty="0"/>
          </a:p>
          <a:p>
            <a:r>
              <a:rPr lang="en-US" dirty="0"/>
              <a:t>Now, I know this might be a little confusing given what we just talked about with basic vs. detailed monitoring, where we were talking about 1 minutes and 5 minutes.  So how is this different or the same?  Let me give you some examples where we combine the two.</a:t>
            </a:r>
          </a:p>
          <a:p>
            <a:endParaRPr lang="en-US" dirty="0"/>
          </a:p>
          <a:p>
            <a:r>
              <a:rPr lang="en-US" dirty="0"/>
              <a:t>-Basic monitoring with High resolution</a:t>
            </a:r>
          </a:p>
          <a:p>
            <a:r>
              <a:rPr lang="en-US" dirty="0"/>
              <a:t>	Data published every 5 minutes, and you can drill down to a specific second</a:t>
            </a:r>
          </a:p>
          <a:p>
            <a:r>
              <a:rPr lang="en-US" dirty="0"/>
              <a:t>	So “basic monitoring” is how often the data gets published—meaning you couldn’t see the first data until 5 minutes passed.  And subsequent data, you’d only get that every 5 minutes too.  But the data is captured more frequently, and you can drill down into it based on the resolution.</a:t>
            </a:r>
          </a:p>
          <a:p>
            <a:endParaRPr lang="en-US" dirty="0"/>
          </a:p>
          <a:p>
            <a:r>
              <a:rPr lang="en-US" dirty="0"/>
              <a:t>-Detailed monitoring with Standard resolution </a:t>
            </a:r>
          </a:p>
          <a:p>
            <a:r>
              <a:rPr lang="en-US" dirty="0"/>
              <a:t>	Data published every 1 minute, and you can drill down to a specific minute</a:t>
            </a:r>
          </a:p>
          <a:p>
            <a:endParaRPr lang="en-US" dirty="0"/>
          </a:p>
          <a:p>
            <a:r>
              <a:rPr lang="en-US" dirty="0"/>
              <a:t>So again, the monitoring type—basic or detailed--is how often it’s published—1 minute or 5 minutes.  Resolution is how granular it is—1 minute or 1 second.</a:t>
            </a:r>
          </a:p>
          <a:p>
            <a:endParaRPr lang="en-US" dirty="0"/>
          </a:p>
          <a:p>
            <a:endParaRPr lang="en-US" dirty="0"/>
          </a:p>
          <a:p>
            <a:endParaRPr lang="en-US" dirty="0"/>
          </a:p>
          <a:p>
            <a:endParaRPr lang="en-US" dirty="0"/>
          </a:p>
          <a:p>
            <a:endParaRPr lang="en-US" dirty="0"/>
          </a:p>
          <a:p>
            <a:endParaRPr lang="en-US" dirty="0"/>
          </a:p>
          <a:p>
            <a:endParaRPr lang="en-US" dirty="0"/>
          </a:p>
          <a:p>
            <a:r>
              <a:rPr lang="en-US" dirty="0"/>
              <a:t>https://docs.aws.amazon.com/AmazonCloudWatch/latest/monitoring/publishingMetrics.html</a:t>
            </a:r>
          </a:p>
          <a:p>
            <a:endParaRPr lang="en-US" dirty="0"/>
          </a:p>
          <a:p>
            <a:r>
              <a:rPr lang="en-US" dirty="0"/>
              <a:t>Book</a:t>
            </a:r>
          </a:p>
          <a:p>
            <a:endParaRPr lang="en-US" dirty="0"/>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12</a:t>
            </a:fld>
            <a:endParaRPr lang="en-US"/>
          </a:p>
        </p:txBody>
      </p:sp>
    </p:spTree>
    <p:extLst>
      <p:ext uri="{BB962C8B-B14F-4D97-AF65-F5344CB8AC3E}">
        <p14:creationId xmlns:p14="http://schemas.microsoft.com/office/powerpoint/2010/main" val="23282610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addition to standard AWS metrics, you can create custom metrics.  And you do that using the put-metric-data command.  This is an example of issuing that command from the CLI.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the metric name is Buffers, it lives in </a:t>
            </a:r>
            <a:r>
              <a:rPr lang="en-US" dirty="0" err="1"/>
              <a:t>MyNameSpace</a:t>
            </a:r>
            <a:r>
              <a:rPr lang="en-US" dirty="0"/>
              <a:t> (remember, that’s the container), the unit of measurement is Bytes, the value you’ll see here (</a:t>
            </a:r>
            <a:r>
              <a:rPr lang="en-US" b="1" dirty="0"/>
              <a:t>click</a:t>
            </a:r>
            <a:r>
              <a:rPr lang="en-US" dirty="0"/>
              <a:t>), and then there are two what are called dimensions , which are name/value pairs that uniquely identify the metric.  In this case, </a:t>
            </a:r>
            <a:r>
              <a:rPr lang="en-US" dirty="0" err="1"/>
              <a:t>InstanceID</a:t>
            </a:r>
            <a:r>
              <a:rPr lang="en-US" dirty="0"/>
              <a:t> and </a:t>
            </a:r>
            <a:r>
              <a:rPr lang="en-US" dirty="0" err="1"/>
              <a:t>InstanceType</a:t>
            </a:r>
            <a:r>
              <a:rPr lang="en-US" dirty="0"/>
              <a:t>.  So this instance with ID 1-23456789, that’s a type m1.small has a Buffer of 231 million, 434,333 bytes.  And you can have up to 10 dimensions per metric.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an important note about timestamps with custom metrics (</a:t>
            </a:r>
            <a:r>
              <a:rPr lang="en-US" b="1" dirty="0"/>
              <a:t>click</a:t>
            </a:r>
            <a:r>
              <a:rPr lang="en-US" dirty="0"/>
              <a:t>).  You can pass in a timestamp up to 2 weeks in the past, or 2 HOURS in the future.  If you don’t specify anything at all, then CloudWatch will use the date/time that it received the metric.  You may get a question on the exam that tests your understanding of this, so it’s a good one to make a note of.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US" dirty="0"/>
          </a:p>
          <a:p>
            <a:pPr algn="l">
              <a:buFont typeface="Arial" panose="020B0604020202020204" pitchFamily="34" charset="0"/>
              <a:buChar char="•"/>
            </a:pPr>
            <a:r>
              <a:rPr lang="en-US" b="0" i="0" dirty="0">
                <a:solidFill>
                  <a:srgbClr val="44413D"/>
                </a:solidFill>
                <a:effectLst/>
                <a:latin typeface="Open Sans" panose="020B0606030504020204" pitchFamily="34" charset="0"/>
              </a:rPr>
              <a:t>You can assign up to 10 dimensions to a metric.</a:t>
            </a:r>
          </a:p>
          <a:p>
            <a:pPr algn="l">
              <a:buFont typeface="Arial" panose="020B0604020202020204" pitchFamily="34" charset="0"/>
              <a:buChar char="•"/>
            </a:pPr>
            <a:r>
              <a:rPr lang="en-US" b="0" i="0" dirty="0">
                <a:solidFill>
                  <a:srgbClr val="44413D"/>
                </a:solidFill>
                <a:effectLst/>
                <a:latin typeface="Open Sans" panose="020B0606030504020204" pitchFamily="34" charset="0"/>
              </a:rPr>
              <a:t>Whenever you add a unique dimension to one of your metrics, you are creating a new variation of that metric.</a:t>
            </a:r>
          </a:p>
          <a:p>
            <a:r>
              <a:rPr lang="en-US" dirty="0"/>
              <a:t>https://tutorialsdojo.com/amazon-cloudwatch/</a:t>
            </a:r>
          </a:p>
          <a:p>
            <a:endParaRPr lang="en-US" dirty="0"/>
          </a:p>
          <a:p>
            <a:endParaRPr lang="en-US" dirty="0"/>
          </a:p>
          <a:p>
            <a:r>
              <a:rPr lang="en-US" dirty="0"/>
              <a:t>For example, the following command publishes a Buffers metric with two dimensions named </a:t>
            </a:r>
            <a:r>
              <a:rPr lang="en-US" dirty="0" err="1"/>
              <a:t>InstanceId</a:t>
            </a:r>
            <a:r>
              <a:rPr lang="en-US" dirty="0"/>
              <a:t> and </a:t>
            </a:r>
            <a:r>
              <a:rPr lang="en-US" dirty="0" err="1"/>
              <a:t>InstanceType</a:t>
            </a:r>
            <a:r>
              <a:rPr lang="en-US" dirty="0"/>
              <a:t>.</a:t>
            </a:r>
          </a:p>
          <a:p>
            <a:endParaRPr lang="en-US" dirty="0"/>
          </a:p>
          <a:p>
            <a:r>
              <a:rPr lang="en-US" dirty="0"/>
              <a:t>https://docs.aws.amazon.com/AmazonCloudWatch/latest/monitoring/publishingMetrics.html</a:t>
            </a:r>
          </a:p>
        </p:txBody>
      </p:sp>
      <p:sp>
        <p:nvSpPr>
          <p:cNvPr id="4" name="Slide Number Placeholder 3"/>
          <p:cNvSpPr>
            <a:spLocks noGrp="1"/>
          </p:cNvSpPr>
          <p:nvPr>
            <p:ph type="sldNum" sz="quarter" idx="5"/>
          </p:nvPr>
        </p:nvSpPr>
        <p:spPr/>
        <p:txBody>
          <a:bodyPr/>
          <a:lstStyle/>
          <a:p>
            <a:fld id="{0C252EC1-BBF4-4B78-8366-A02C4FFA1F92}" type="slidenum">
              <a:rPr lang="en-US" smtClean="0"/>
              <a:t>13</a:t>
            </a:fld>
            <a:endParaRPr lang="en-US"/>
          </a:p>
        </p:txBody>
      </p:sp>
    </p:spTree>
    <p:extLst>
      <p:ext uri="{BB962C8B-B14F-4D97-AF65-F5344CB8AC3E}">
        <p14:creationId xmlns:p14="http://schemas.microsoft.com/office/powerpoint/2010/main" val="4236580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m11-04 </a:t>
            </a:r>
            <a:r>
              <a:rPr lang="en-US" sz="1200" b="1" dirty="0"/>
              <a:t>= “DEMO: Working with CloudWatch Metrics”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In this demo, we’ll go out to the Console and cover some of the concepts we’ve talked about in the slides.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SETUP: Create an EC2 instance and have it running (or just look at metrics going back in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Navigate to CloudWatch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All metrics </a:t>
            </a:r>
            <a:r>
              <a:rPr lang="en-US" sz="1200" b="0" dirty="0"/>
              <a:t>(left nav)</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Here are all the different metrics that are being tracked automatically for you out of the box.  Click on </a:t>
            </a:r>
            <a:r>
              <a:rPr lang="en-US" sz="1200" b="1" dirty="0"/>
              <a:t>EC2</a:t>
            </a:r>
            <a:r>
              <a:rPr lang="en-US" sz="1200" b="1" dirty="0">
                <a:sym typeface="Wingdings" panose="05000000000000000000" pitchFamily="2" charset="2"/>
              </a:rPr>
              <a:t>Per instance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ym typeface="Wingdings" panose="05000000000000000000" pitchFamily="2" charset="2"/>
              </a:rPr>
              <a:t>We get things like </a:t>
            </a:r>
            <a:r>
              <a:rPr lang="en-US" sz="1200" b="0" dirty="0" err="1">
                <a:sym typeface="Wingdings" panose="05000000000000000000" pitchFamily="2" charset="2"/>
              </a:rPr>
              <a:t>CPUUtilization</a:t>
            </a:r>
            <a:r>
              <a:rPr lang="en-US" sz="1200" b="0" dirty="0">
                <a:sym typeface="Wingdings" panose="05000000000000000000" pitchFamily="2" charset="2"/>
              </a:rPr>
              <a:t>, </a:t>
            </a:r>
            <a:r>
              <a:rPr lang="en-US" sz="1200" b="0" dirty="0" err="1">
                <a:sym typeface="Wingdings" panose="05000000000000000000" pitchFamily="2" charset="2"/>
              </a:rPr>
              <a:t>NetworkPacketsIn</a:t>
            </a:r>
            <a:r>
              <a:rPr lang="en-US" sz="1200" b="0" dirty="0">
                <a:sym typeface="Wingdings" panose="05000000000000000000" pitchFamily="2" charset="2"/>
              </a:rPr>
              <a:t>, </a:t>
            </a:r>
            <a:r>
              <a:rPr lang="en-US" sz="1200" b="0" dirty="0" err="1">
                <a:sym typeface="Wingdings" panose="05000000000000000000" pitchFamily="2" charset="2"/>
              </a:rPr>
              <a:t>NetworkPacketsOut</a:t>
            </a:r>
            <a:r>
              <a:rPr lang="en-US" sz="1200" b="0" dirty="0">
                <a:sym typeface="Wingdings" panose="05000000000000000000" pitchFamily="2" charset="2"/>
              </a:rPr>
              <a:t> and a lot more.  And you’ll also see all the instance names listed there too.  And you could filter by just a single instance (under </a:t>
            </a:r>
            <a:r>
              <a:rPr lang="en-US" sz="1200" b="0" dirty="0" err="1">
                <a:sym typeface="Wingdings" panose="05000000000000000000" pitchFamily="2" charset="2"/>
              </a:rPr>
              <a:t>InstanceId</a:t>
            </a:r>
            <a:r>
              <a:rPr lang="en-US" sz="1200" b="0" dirty="0">
                <a:sym typeface="Wingdings" panose="05000000000000000000" pitchFamily="2" charset="2"/>
              </a:rPr>
              <a:t>, click the dropdown and “search for this only”).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ym typeface="Wingdings" panose="05000000000000000000" pitchFamily="2" charset="2"/>
              </a:rPr>
              <a:t>Select </a:t>
            </a:r>
            <a:r>
              <a:rPr lang="en-US" sz="1200" b="1" dirty="0" err="1">
                <a:sym typeface="Wingdings" panose="05000000000000000000" pitchFamily="2" charset="2"/>
              </a:rPr>
              <a:t>CPUUtilization</a:t>
            </a:r>
            <a:r>
              <a:rPr lang="en-US" sz="1200" b="1" dirty="0">
                <a:sym typeface="Wingdings" panose="05000000000000000000" pitchFamily="2" charset="2"/>
              </a:rPr>
              <a:t> </a:t>
            </a:r>
            <a:r>
              <a:rPr lang="en-US" sz="1200" b="0" dirty="0">
                <a:sym typeface="Wingdings" panose="05000000000000000000" pitchFamily="2" charset="2"/>
              </a:rPr>
              <a:t>and look at the chart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ym typeface="Wingdings" panose="05000000000000000000" pitchFamily="2" charset="2"/>
              </a:rPr>
              <a:t>-Zoom in (</a:t>
            </a:r>
            <a:r>
              <a:rPr lang="en-US" sz="1200" b="1" dirty="0">
                <a:sym typeface="Wingdings" panose="05000000000000000000" pitchFamily="2" charset="2"/>
              </a:rPr>
              <a:t>mouse over an area, draw a square</a:t>
            </a:r>
            <a:r>
              <a:rPr lang="en-US" sz="1200" b="0" dirty="0">
                <a:sym typeface="Wingdings" panose="05000000000000000000" pitchFamily="2" charset="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ym typeface="Wingdings" panose="05000000000000000000" pitchFamily="2" charset="2"/>
              </a:rPr>
              <a:t>-Might need to change the date or time range (</a:t>
            </a:r>
            <a:r>
              <a:rPr lang="en-US" sz="1200" b="1" dirty="0">
                <a:sym typeface="Wingdings" panose="05000000000000000000" pitchFamily="2" charset="2"/>
              </a:rPr>
              <a:t>show</a:t>
            </a:r>
            <a:r>
              <a:rPr lang="en-US" sz="1200" b="0" dirty="0">
                <a:sym typeface="Wingdings" panose="05000000000000000000" pitchFamily="2" charset="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ym typeface="Wingdings" panose="05000000000000000000" pitchFamily="2" charset="2"/>
              </a:rPr>
              <a:t>-This one is on basic monitoring, so data is published every 5 minutes, but I’m getting resolution of every 1 minute (hover over and show)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ym typeface="Wingdings" panose="05000000000000000000" pitchFamily="2" charset="2"/>
              </a:rPr>
              <a:t>Add in metrics for </a:t>
            </a:r>
            <a:r>
              <a:rPr lang="en-US" sz="1200" b="1" dirty="0" err="1">
                <a:sym typeface="Wingdings" panose="05000000000000000000" pitchFamily="2" charset="2"/>
              </a:rPr>
              <a:t>NetworkIn</a:t>
            </a:r>
            <a:r>
              <a:rPr lang="en-US" sz="1200" b="1" dirty="0">
                <a:sym typeface="Wingdings" panose="05000000000000000000" pitchFamily="2" charset="2"/>
              </a:rPr>
              <a:t>, </a:t>
            </a:r>
            <a:r>
              <a:rPr lang="en-US" sz="1200" b="1" dirty="0" err="1">
                <a:sym typeface="Wingdings" panose="05000000000000000000" pitchFamily="2" charset="2"/>
              </a:rPr>
              <a:t>NetworkOut</a:t>
            </a:r>
            <a:endParaRPr lang="en-US" sz="1200" b="1"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Depending on the data displayed, you </a:t>
            </a:r>
            <a:r>
              <a:rPr lang="en-US" sz="1200" b="1" dirty="0"/>
              <a:t>can choose different visualizations or graphs too (line, bar, etc.).  </a:t>
            </a:r>
            <a:r>
              <a:rPr lang="en-US" sz="1200" b="0" dirty="0"/>
              <a:t>And under </a:t>
            </a:r>
            <a:r>
              <a:rPr lang="en-US" sz="1200" b="1" dirty="0"/>
              <a:t>Actions</a:t>
            </a:r>
            <a:r>
              <a:rPr lang="en-US" sz="1200" b="0" dirty="0"/>
              <a:t>, you can download this data or use it on a dashboard, which we’ll talk about a little bit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You can also, incidentally, view CloudWatch metrics from other places within the Console.  For example, if we go to the </a:t>
            </a:r>
            <a:r>
              <a:rPr lang="en-US" sz="1200" b="1" dirty="0"/>
              <a:t>instance we have running</a:t>
            </a:r>
            <a:r>
              <a:rPr lang="en-US" sz="1200" b="0" dirty="0"/>
              <a:t>, and go to the </a:t>
            </a:r>
            <a:r>
              <a:rPr lang="en-US" sz="1200" b="1" dirty="0"/>
              <a:t>Monitoring</a:t>
            </a:r>
            <a:r>
              <a:rPr lang="en-US" sz="1200" b="0" dirty="0"/>
              <a:t> tab, you’ll see similar output here, with some pre-chosen metrics specific to an EC2 instance.  And on the top right, you’ll see that’s where you can </a:t>
            </a:r>
            <a:r>
              <a:rPr lang="en-US" sz="1200" b="1" dirty="0"/>
              <a:t>manage detailed monitoring </a:t>
            </a:r>
            <a:r>
              <a:rPr lang="en-US" sz="1200" b="0" dirty="0"/>
              <a:t>and enable that if you need it for this particular instance (this has a cost, so don’t 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So those are the basics of working with metrics in CloudWatch and how to get around in the Console.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13843042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m11-05 </a:t>
            </a:r>
            <a:r>
              <a:rPr lang="en-US" sz="1200" b="1" dirty="0"/>
              <a:t>= “CloudWatch Logs Overview”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Moving on to CloudWatch Logs.  Let’s cover some basic concepts then we’ll go take a look in a demo.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CloudWatch logs let you collect logs from AWS and non-AWS sources, and you can then search and extract metrics from those logs.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The hierarchy here is that you have </a:t>
            </a:r>
            <a:r>
              <a:rPr lang="en-US" sz="1200" b="1" dirty="0"/>
              <a:t>log streams</a:t>
            </a:r>
            <a:r>
              <a:rPr lang="en-US" sz="1200" b="0" dirty="0"/>
              <a:t>.  A log stream is a collection of log events from the same source.  So maybe a Lambda function.  Or Route 53 or something.  The same place.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Then log groups are collections of log streams.  And a stream can only exist in one log group.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As far as retention periods, this can be set from 1 day to 10 years, and know that you DO pay for storage of the logs.</a:t>
            </a:r>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15</a:t>
            </a:fld>
            <a:endParaRPr lang="en-US"/>
          </a:p>
        </p:txBody>
      </p:sp>
    </p:spTree>
    <p:extLst>
      <p:ext uri="{BB962C8B-B14F-4D97-AF65-F5344CB8AC3E}">
        <p14:creationId xmlns:p14="http://schemas.microsoft.com/office/powerpoint/2010/main" val="18981174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Logs can come from a variety of sources, including ECS, Lambda, Elastic Beanstalk, API Gateway, </a:t>
            </a:r>
            <a:r>
              <a:rPr lang="en-US" dirty="0" err="1"/>
              <a:t>VPC</a:t>
            </a:r>
            <a:r>
              <a:rPr lang="en-US" dirty="0"/>
              <a:t> Flow Logs, CloudTrail and others listed on the slide here.  They can also come from the SDK, so the logging you do as you’re writing code for an application.</a:t>
            </a:r>
          </a:p>
          <a:p>
            <a:endParaRPr lang="en-US" dirty="0"/>
          </a:p>
          <a:p>
            <a:r>
              <a:rPr lang="en-US" dirty="0"/>
              <a:t>And the power of logs really comes into play with the searching and filtering you can do in them.  Just having the logs doesn’t necessarily do much for you, but you can create a filter to, say, search for “404” in the logs, and then you can display them on a dashboard.  When you can extract and display data like this, then it becomes actionable, which is really the whole point.</a:t>
            </a:r>
          </a:p>
          <a:p>
            <a:endParaRPr lang="en-US" dirty="0"/>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16</a:t>
            </a:fld>
            <a:endParaRPr lang="en-US"/>
          </a:p>
        </p:txBody>
      </p:sp>
    </p:spTree>
    <p:extLst>
      <p:ext uri="{BB962C8B-B14F-4D97-AF65-F5344CB8AC3E}">
        <p14:creationId xmlns:p14="http://schemas.microsoft.com/office/powerpoint/2010/main" val="7519412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m11-06 </a:t>
            </a:r>
            <a:r>
              <a:rPr lang="en-US" sz="1200" b="1" dirty="0"/>
              <a:t>= “DEMO: Working with CloudWatch Logs”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In this demo, we’ll go take a look at CloudWatch Logs and some of the ways we can query the data in our logs that are stored there.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Look at Log Groups</a:t>
            </a:r>
            <a:r>
              <a:rPr lang="en-US" sz="1200" b="0" dirty="0"/>
              <a:t>; lots of these are created automatically by AWS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	lambda, </a:t>
            </a:r>
            <a:r>
              <a:rPr lang="en-US" sz="1200" b="0" dirty="0" err="1"/>
              <a:t>sagemaker</a:t>
            </a:r>
            <a:r>
              <a:rPr lang="en-US" sz="1200" b="0" dirty="0"/>
              <a:t>, ecs,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Click into /</a:t>
            </a:r>
            <a:r>
              <a:rPr lang="en-US" sz="1200" b="1" dirty="0" err="1"/>
              <a:t>aws</a:t>
            </a:r>
            <a:r>
              <a:rPr lang="en-US" sz="1200" b="1" dirty="0"/>
              <a:t>/lambda/</a:t>
            </a:r>
            <a:r>
              <a:rPr lang="en-US" sz="1200" b="1" dirty="0" err="1"/>
              <a:t>HelloWorldFunction</a:t>
            </a: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This will take you to your </a:t>
            </a:r>
            <a:r>
              <a:rPr lang="en-US" sz="1200" b="1" dirty="0"/>
              <a:t>Log Streams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Click into the Stream with timestamp </a:t>
            </a:r>
            <a:r>
              <a:rPr lang="en-US" b="1" i="0" dirty="0">
                <a:solidFill>
                  <a:srgbClr val="16191F"/>
                </a:solidFill>
                <a:effectLst/>
                <a:latin typeface="Amazon Ember" panose="020B0603020204020204"/>
              </a:rPr>
              <a:t>2022-06-21 18:04:18</a:t>
            </a:r>
            <a:r>
              <a:rPr lang="en-US" sz="1200" b="1" dirty="0"/>
              <a:t>– </a:t>
            </a:r>
            <a:r>
              <a:rPr lang="en-US" sz="1200" b="0" dirty="0"/>
              <a:t>this takes you to Log Events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Filter for </a:t>
            </a:r>
            <a:r>
              <a:rPr lang="en-US" sz="1200" b="1" dirty="0"/>
              <a:t>ERROR</a:t>
            </a:r>
            <a:r>
              <a:rPr lang="en-US" sz="1200" b="0" dirty="0"/>
              <a:t> (case sensitive) (should pull up 2 things)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Create metric filter </a:t>
            </a:r>
            <a:r>
              <a:rPr lang="en-US" sz="1200" b="0" dirty="0"/>
              <a:t>(should be orange button after filter runs)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Filter name: Lambda Error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Metric namespace: </a:t>
            </a:r>
            <a:r>
              <a:rPr lang="en-US" sz="1200" b="1" dirty="0" err="1"/>
              <a:t>MyCustomNamespace</a:t>
            </a:r>
            <a:r>
              <a:rPr lang="en-US" sz="1200" b="1" dirty="0"/>
              <a:t> (create new the first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Metric name: </a:t>
            </a:r>
            <a:r>
              <a:rPr lang="en-US" sz="1200" b="1" dirty="0" err="1"/>
              <a:t>LambdaErrorMetricFilter</a:t>
            </a: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Metric value: 1 (so every time we find a Lambda error, the value will be 1; 1 error)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Create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This isn’t going to show up in Metrics until something actually publishes to it, meaning there’s a Lambda error that comes through (so if we go back to Metrics, wouldn’t find it OR the namespace)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But once we DO have an error, we could pull that metric in, add it to a dashboard, create an alarm based on it or whatever else you want to 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And then lastly, let’s take a quick look at </a:t>
            </a:r>
            <a:r>
              <a:rPr lang="en-US" sz="1200" b="1" dirty="0"/>
              <a:t>Log</a:t>
            </a:r>
            <a:r>
              <a:rPr lang="en-US" sz="1200" b="0" dirty="0"/>
              <a:t> </a:t>
            </a:r>
            <a:r>
              <a:rPr lang="en-US" sz="1200" b="1" dirty="0"/>
              <a:t>Insights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This lets you query your data using a query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Over on the right, </a:t>
            </a:r>
            <a:r>
              <a:rPr lang="en-US" sz="1200" b="0" dirty="0"/>
              <a:t>if you click </a:t>
            </a:r>
            <a:r>
              <a:rPr lang="en-US" sz="1200" b="1" dirty="0"/>
              <a:t>Queries</a:t>
            </a:r>
            <a:r>
              <a:rPr lang="en-US" sz="1200" b="0" dirty="0"/>
              <a:t> and </a:t>
            </a:r>
            <a:r>
              <a:rPr lang="en-US" sz="1200" b="1" dirty="0"/>
              <a:t>Sample queries</a:t>
            </a:r>
            <a:r>
              <a:rPr lang="en-US" sz="1200" b="0" dirty="0"/>
              <a:t>, you can see how this works.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t>CloudTrail</a:t>
            </a:r>
            <a:r>
              <a:rPr lang="en-US" sz="1200" b="1" dirty="0" err="1">
                <a:sym typeface="Wingdings" panose="05000000000000000000" pitchFamily="2" charset="2"/>
              </a:rPr>
              <a:t>Number</a:t>
            </a:r>
            <a:r>
              <a:rPr lang="en-US" sz="1200" b="1" dirty="0">
                <a:sym typeface="Wingdings" panose="05000000000000000000" pitchFamily="2" charset="2"/>
              </a:rPr>
              <a:t> of log entries by service, event type and region</a:t>
            </a: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Apply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Select ecs/nginx-task-definition log group (NOT “my-nginx-task-definition”)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Run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Should have 728 (or whatever) records matched (</a:t>
            </a:r>
            <a:r>
              <a:rPr lang="en-US" sz="1200" b="1" dirty="0"/>
              <a:t>need to expand timeframe to several weeks</a:t>
            </a:r>
            <a:r>
              <a:rPr lang="en-US" sz="1200" b="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You could export these results (</a:t>
            </a:r>
            <a:r>
              <a:rPr lang="en-US" sz="1200" b="1" dirty="0"/>
              <a:t>don’t do</a:t>
            </a:r>
            <a:r>
              <a:rPr lang="en-US" sz="1200" b="0" dirty="0"/>
              <a:t>…not interesting) or add them to a dashboard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16848116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m11-07 </a:t>
            </a:r>
            <a:r>
              <a:rPr lang="en-US" sz="1200" b="1" dirty="0"/>
              <a:t>= “CloudWatch Alarms Overview”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r>
              <a:rPr lang="en-US" dirty="0"/>
              <a:t>You can look at CloudWatch metrics—pulling information—but wouldn’t it be nice if you could also be alerted (</a:t>
            </a:r>
            <a:r>
              <a:rPr lang="en-US" b="1" dirty="0"/>
              <a:t>click</a:t>
            </a:r>
            <a:r>
              <a:rPr lang="en-US" dirty="0"/>
              <a:t>) when something important happens?  More of a push model.</a:t>
            </a:r>
          </a:p>
          <a:p>
            <a:endParaRPr lang="en-US" dirty="0"/>
          </a:p>
          <a:p>
            <a:r>
              <a:rPr lang="en-US" dirty="0"/>
              <a:t>And yes!  That’s totally possible with CloudWatch Alarms.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74767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CloudWatch alarm allows us to set up notifications that can be triggered on any CloudWatch metric.  For example, if CPU usage is running really high on our instance for more than 5 minutes, then alert us.</a:t>
            </a:r>
          </a:p>
          <a:p>
            <a:endParaRPr lang="en-US" dirty="0"/>
          </a:p>
          <a:p>
            <a:r>
              <a:rPr lang="en-US" dirty="0"/>
              <a:t>There are three different alarm states: </a:t>
            </a:r>
          </a:p>
          <a:p>
            <a:r>
              <a:rPr lang="en-US" dirty="0" err="1"/>
              <a:t>insufficient_data</a:t>
            </a:r>
            <a:r>
              <a:rPr lang="en-US" dirty="0"/>
              <a:t>  - it will be set to this initially until the first data comes in</a:t>
            </a:r>
          </a:p>
          <a:p>
            <a:r>
              <a:rPr lang="en-US" dirty="0"/>
              <a:t>OK – all is well</a:t>
            </a:r>
          </a:p>
          <a:p>
            <a:r>
              <a:rPr lang="en-US" dirty="0"/>
              <a:t>Alarm – the conditions specified in the alarm have been met, such as CPU usage over 90% for more than 5 minutes</a:t>
            </a:r>
          </a:p>
          <a:p>
            <a:endParaRPr lang="en-US" dirty="0"/>
          </a:p>
          <a:p>
            <a:r>
              <a:rPr lang="en-US" dirty="0"/>
              <a:t>When an alarm is in an alarm state, there are a few things you can do.  For EC2 instances, you can automatically take actions such as stopping, terminating, rebooting and, for some instance types, trying to recover them.  You can also take auto-scaling actions if the instance is part of an auto-scaling group. </a:t>
            </a:r>
          </a:p>
          <a:p>
            <a:endParaRPr lang="en-US" dirty="0"/>
          </a:p>
          <a:p>
            <a:r>
              <a:rPr lang="en-US" dirty="0"/>
              <a:t>And, of course, you can set up an </a:t>
            </a:r>
            <a:r>
              <a:rPr lang="en-US" dirty="0" err="1"/>
              <a:t>SNS</a:t>
            </a:r>
            <a:r>
              <a:rPr lang="en-US" dirty="0"/>
              <a:t> notification to send an email to notify someone.</a:t>
            </a:r>
          </a:p>
          <a:p>
            <a:endParaRPr lang="en-US" dirty="0"/>
          </a:p>
          <a:p>
            <a:r>
              <a:rPr lang="en-US" dirty="0"/>
              <a:t>If you want to test out alarms, it’s not always easy or possible to emulate the state you’re testing for—such as really high CPU usage.  So you can manually put the alarm into an alarm state by using the set-alarm-state command from the CLI.</a:t>
            </a:r>
          </a:p>
          <a:p>
            <a:endParaRPr lang="en-US" dirty="0"/>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19</a:t>
            </a:fld>
            <a:endParaRPr lang="en-US"/>
          </a:p>
        </p:txBody>
      </p:sp>
    </p:spTree>
    <p:extLst>
      <p:ext uri="{BB962C8B-B14F-4D97-AF65-F5344CB8AC3E}">
        <p14:creationId xmlns:p14="http://schemas.microsoft.com/office/powerpoint/2010/main" val="3087753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officially cross off all of these modules in the course.  Yay!  We’ve covered a TON of content already, and hopefully you’re starting to see how some of the pieces fit together.  And as a reminder, if you haven’t been following along with the demos, I would really encourage you to do that; it’ll make all the difference in learning and remembering.</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62517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m11-08 </a:t>
            </a:r>
            <a:r>
              <a:rPr lang="en-US" sz="1200" b="1" dirty="0"/>
              <a:t>= “DEMO: Working with CloudWatch Alarms”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SETUP: Create an EC2 instance and have it running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HAVE OPEN: https://awscli.amazonaws.com/v2/documentation/api/latest/reference/cloudwatch/set-alarm-state.html#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In the upcoming video, we’ll go into the Console and create a CloudWatch alarm that monitors our EC2 instances to see if they’ve failed a status check.  If they do, then the alarm will go into an alarm state.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Navigate to CloudWatch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Now let’s </a:t>
            </a:r>
            <a:r>
              <a:rPr lang="en-US" sz="1200" b="1" dirty="0"/>
              <a:t>create an alarm</a:t>
            </a:r>
            <a:r>
              <a:rPr lang="en-US" sz="1200" b="0" dirty="0"/>
              <a:t>.  </a:t>
            </a:r>
            <a:r>
              <a:rPr lang="en-US" sz="1200" b="1" dirty="0"/>
              <a:t>Alarms—all alarms—create alarm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Select metric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EC2</a:t>
            </a:r>
            <a:r>
              <a:rPr lang="en-US" sz="1200" b="0" dirty="0">
                <a:sym typeface="Wingdings" panose="05000000000000000000" pitchFamily="2" charset="2"/>
              </a:rPr>
              <a:t>Per-Instance Metrics</a:t>
            </a: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Alarm for </a:t>
            </a:r>
            <a:r>
              <a:rPr lang="en-US" sz="1200" b="1" dirty="0"/>
              <a:t>specific instance</a:t>
            </a:r>
            <a:r>
              <a:rPr lang="en-US" sz="1200" b="0" dirty="0"/>
              <a:t>, </a:t>
            </a:r>
            <a:r>
              <a:rPr lang="en-US" sz="1200" b="1" dirty="0" err="1"/>
              <a:t>StatusCheckFailed_Instance</a:t>
            </a:r>
            <a:r>
              <a:rPr lang="en-US" sz="1200" b="1" dirty="0"/>
              <a:t>, over a 5-minute period (we’re only going to get data published every 5 minutes anyway since we aren’t using detailed monitoring)…</a:t>
            </a: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Static, </a:t>
            </a:r>
            <a:r>
              <a:rPr lang="en-US" sz="1200" b="1" dirty="0"/>
              <a:t>&gt;= 1 </a:t>
            </a:r>
            <a:r>
              <a:rPr lang="en-US" sz="1200" b="0" dirty="0"/>
              <a:t>(this means the status check failed 1 or more times within 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…then this is In alarm.  And we want to receive a notification.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Now, we haven’t gone over the Simple Notification Service or </a:t>
            </a:r>
            <a:r>
              <a:rPr lang="en-US" sz="1200" b="0" dirty="0" err="1"/>
              <a:t>SNS</a:t>
            </a:r>
            <a:r>
              <a:rPr lang="en-US" sz="1200" b="0" dirty="0"/>
              <a:t> yet, but this is the AWS service that sends notifications, like emails when something triggers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Create new topic: </a:t>
            </a:r>
            <a:r>
              <a:rPr lang="en-US" sz="1200" b="1" dirty="0"/>
              <a:t>EC2_Instance_Status_Check_Failed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Email: </a:t>
            </a:r>
            <a:r>
              <a:rPr lang="en-US" sz="1200" b="1" dirty="0"/>
              <a:t>user@example.com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Create topic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You could take some type of auto scaling action here (</a:t>
            </a:r>
            <a:r>
              <a:rPr lang="en-US" sz="1200" b="1" dirty="0"/>
              <a:t>show options</a:t>
            </a:r>
            <a:r>
              <a:rPr lang="en-US" sz="1200" b="0" dirty="0"/>
              <a:t>) if this instance were part of an auto-scaling group.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You can also add an EC2 action here (</a:t>
            </a:r>
            <a:r>
              <a:rPr lang="en-US" sz="1200" b="1" dirty="0"/>
              <a:t>click this</a:t>
            </a:r>
            <a:r>
              <a:rPr lang="en-US" sz="1200" b="0" dirty="0"/>
              <a:t>), like maybe you want to stop the instance, terminate it or reboot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For what we’re doing, we’re just going to send an email and say </a:t>
            </a:r>
            <a:r>
              <a:rPr lang="en-US" sz="1200" b="1" dirty="0"/>
              <a:t>next</a:t>
            </a:r>
            <a:r>
              <a:rPr lang="en-US" sz="1200" b="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Alarm name: </a:t>
            </a:r>
            <a:r>
              <a:rPr lang="en-US" sz="1200" b="1" dirty="0"/>
              <a:t>My First Alarm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Next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Create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Now, you WILL need to confirm your subscription to whatever email address you set up.  I just put in a dummy email address of user@example.com, but in the real world, it would send you a confirmation email where you have to say, yes, I agree to get these emails.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But let’s at least go put this into an alarm state.  I could do that by stopping the instance, but let’s do it manually so we don’t have to wait so long.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We’re going to use the set-alarm-state command, and you can find the documentation for it here: https://awscli.amazonaws.com/v2/documentation/api/latest/reference/cloudwatch/set-alarm-state.html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For instance, </a:t>
            </a:r>
            <a:r>
              <a:rPr lang="en-US" sz="1200" b="1" dirty="0"/>
              <a:t>open </a:t>
            </a:r>
            <a:r>
              <a:rPr lang="en-US" sz="1200" b="1" dirty="0" err="1"/>
              <a:t>CloudShell</a:t>
            </a: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t>aws</a:t>
            </a:r>
            <a:r>
              <a:rPr lang="en-US" b="1" dirty="0"/>
              <a:t> </a:t>
            </a:r>
            <a:r>
              <a:rPr lang="en-US" b="1" dirty="0" err="1"/>
              <a:t>cloudwatch</a:t>
            </a:r>
            <a:r>
              <a:rPr lang="en-US" b="1" dirty="0"/>
              <a:t> set-alarm-state --alarm-name "My First Alarm" --state-value ALARM --state-reason "Status check failed“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If we go back to our alarm, we’ll see it’s in an alarm state.  And if we were using a valid email address for our </a:t>
            </a:r>
            <a:r>
              <a:rPr lang="en-US" sz="1200" b="0" dirty="0" err="1"/>
              <a:t>SNS</a:t>
            </a:r>
            <a:r>
              <a:rPr lang="en-US" sz="1200" b="0" dirty="0"/>
              <a:t> notification, we’d get an email.  And if we’d said we wanted to take any actions such as terminating the instance, then that would happen automatically right now as well.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So that’s how alarms work and how to manually put them into an alarm state for testing.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Delete alarm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Delete </a:t>
            </a:r>
            <a:r>
              <a:rPr lang="en-US" sz="1200" b="1" dirty="0" err="1"/>
              <a:t>SNS</a:t>
            </a:r>
            <a:r>
              <a:rPr lang="en-US" sz="1200" b="1" dirty="0"/>
              <a:t> topic (can’t seem to delete subscription, but it must go away at some point after the topic is deleted)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1127642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m11-09 </a:t>
            </a:r>
            <a:r>
              <a:rPr lang="en-US" sz="1200" b="1" dirty="0"/>
              <a:t>= “CloudWatch Dashboards Overview”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We’ve seen various ways that we can drill into metrics, view alarms and such, but it would be really nice if everything were on a single dashboard so we could get an at-a-glance view of what’s going on, and any urgent things we need to deal with.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And that’s exactly what we get with CloudWatch Dashboards.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These are made up of widgets—and there are many you can include on the dashboard.  And you can also adjust the timeframe for the overall dashboard, which will apply to all widgets shown.</a:t>
            </a:r>
          </a:p>
        </p:txBody>
      </p:sp>
      <p:sp>
        <p:nvSpPr>
          <p:cNvPr id="4" name="Slide Number Placeholder 3"/>
          <p:cNvSpPr>
            <a:spLocks noGrp="1"/>
          </p:cNvSpPr>
          <p:nvPr>
            <p:ph type="sldNum" sz="quarter" idx="5"/>
          </p:nvPr>
        </p:nvSpPr>
        <p:spPr/>
        <p:txBody>
          <a:bodyPr/>
          <a:lstStyle/>
          <a:p>
            <a:fld id="{0C252EC1-BBF4-4B78-8366-A02C4FFA1F92}" type="slidenum">
              <a:rPr lang="en-US" smtClean="0"/>
              <a:t>21</a:t>
            </a:fld>
            <a:endParaRPr lang="en-US"/>
          </a:p>
        </p:txBody>
      </p:sp>
    </p:spTree>
    <p:extLst>
      <p:ext uri="{BB962C8B-B14F-4D97-AF65-F5344CB8AC3E}">
        <p14:creationId xmlns:p14="http://schemas.microsoft.com/office/powerpoint/2010/main" val="2263480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these are a way to get an at-a-glance view of important metrics and alarms.</a:t>
            </a:r>
          </a:p>
          <a:p>
            <a:endParaRPr lang="en-US" dirty="0"/>
          </a:p>
          <a:p>
            <a:r>
              <a:rPr lang="en-US" dirty="0"/>
              <a:t>Dashboards ARE global, but they can include data from different accounts and regions.  And as a reminder, the metrics are regional.  So maybe you have a dashboard that displays everything in alarm, and you want to show alarms from us-west-2 and eu-south-1 and </a:t>
            </a:r>
            <a:r>
              <a:rPr lang="en-US" dirty="0" err="1"/>
              <a:t>asia</a:t>
            </a:r>
            <a:r>
              <a:rPr lang="en-US" dirty="0"/>
              <a:t>-pacific-east 1.  That’s totally possible to do.  The metrics are defined at the region level, but they can all be surfaced on the same global dashboard.</a:t>
            </a:r>
          </a:p>
          <a:p>
            <a:endParaRPr lang="en-US" dirty="0"/>
          </a:p>
          <a:p>
            <a:r>
              <a:rPr lang="en-US" dirty="0"/>
              <a:t>And dashboards are free, up to three.</a:t>
            </a:r>
          </a:p>
        </p:txBody>
      </p:sp>
      <p:sp>
        <p:nvSpPr>
          <p:cNvPr id="4" name="Slide Number Placeholder 3"/>
          <p:cNvSpPr>
            <a:spLocks noGrp="1"/>
          </p:cNvSpPr>
          <p:nvPr>
            <p:ph type="sldNum" sz="quarter" idx="5"/>
          </p:nvPr>
        </p:nvSpPr>
        <p:spPr/>
        <p:txBody>
          <a:bodyPr/>
          <a:lstStyle/>
          <a:p>
            <a:fld id="{0C252EC1-BBF4-4B78-8366-A02C4FFA1F92}" type="slidenum">
              <a:rPr lang="en-US" smtClean="0"/>
              <a:t>22</a:t>
            </a:fld>
            <a:endParaRPr lang="en-US"/>
          </a:p>
        </p:txBody>
      </p:sp>
    </p:spTree>
    <p:extLst>
      <p:ext uri="{BB962C8B-B14F-4D97-AF65-F5344CB8AC3E}">
        <p14:creationId xmlns:p14="http://schemas.microsoft.com/office/powerpoint/2010/main" val="23165232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m11-10 </a:t>
            </a:r>
            <a:r>
              <a:rPr lang="en-US" sz="1200" b="1" dirty="0"/>
              <a:t>= “DEMO: Working with CloudWatch Dashboards”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In this demo, we’ll take a quick lap around some standard CloudWatch dashboards that we get out of the box, and then we’ll also see how we can create our own custom dashboard.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CloudWatch dashboards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Automatic dashboards (top tab)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	</a:t>
            </a:r>
            <a:r>
              <a:rPr lang="en-US" sz="1200" b="1" dirty="0"/>
              <a:t>EC2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	You can adjust the date/time range just like we’ve seen before </a:t>
            </a:r>
            <a:r>
              <a:rPr lang="en-US" sz="1200" b="1" dirty="0"/>
              <a:t>(do this</a:t>
            </a:r>
            <a:r>
              <a:rPr lang="en-US" sz="1200" b="0" dirty="0"/>
              <a:t>; and </a:t>
            </a:r>
            <a:r>
              <a:rPr lang="en-US" sz="1200" b="1" dirty="0"/>
              <a:t>zoom in on some lines</a:t>
            </a:r>
            <a:r>
              <a:rPr lang="en-US" sz="1200" b="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	Note that you can also see the </a:t>
            </a:r>
            <a:r>
              <a:rPr lang="en-US" sz="1200" b="1" dirty="0"/>
              <a:t>alarm status </a:t>
            </a:r>
            <a:r>
              <a:rPr lang="en-US" sz="1200" b="0" dirty="0"/>
              <a:t>on the top too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Back up to </a:t>
            </a:r>
            <a:r>
              <a:rPr lang="en-US" sz="1200" b="1" dirty="0" err="1"/>
              <a:t>Dashboards</a:t>
            </a:r>
            <a:r>
              <a:rPr lang="en-US" sz="1200" b="1" dirty="0" err="1">
                <a:sym typeface="Wingdings" panose="05000000000000000000" pitchFamily="2" charset="2"/>
              </a:rPr>
              <a:t>Custom</a:t>
            </a:r>
            <a:r>
              <a:rPr lang="en-US" sz="1200" b="1" dirty="0">
                <a:sym typeface="Wingdings" panose="05000000000000000000" pitchFamily="2" charset="2"/>
              </a:rPr>
              <a:t> </a:t>
            </a:r>
            <a:r>
              <a:rPr lang="en-US" sz="1200" b="1" dirty="0" err="1">
                <a:sym typeface="Wingdings" panose="05000000000000000000" pitchFamily="2" charset="2"/>
              </a:rPr>
              <a:t>dashboardsCreate</a:t>
            </a:r>
            <a:endParaRPr lang="en-US" sz="1200" b="1"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Name</a:t>
            </a:r>
            <a:r>
              <a:rPr lang="en-US" sz="1200" b="0" dirty="0"/>
              <a:t>: </a:t>
            </a:r>
            <a:r>
              <a:rPr lang="en-US" sz="1200" b="0" dirty="0" err="1"/>
              <a:t>MyFirstDashboard</a:t>
            </a: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Add widget</a:t>
            </a:r>
            <a:r>
              <a:rPr lang="en-US" sz="1200" b="0" dirty="0"/>
              <a:t>: Number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S3</a:t>
            </a:r>
            <a:r>
              <a:rPr lang="en-US" sz="1200" b="1" dirty="0">
                <a:sym typeface="Wingdings" panose="05000000000000000000" pitchFamily="2" charset="2"/>
              </a:rPr>
              <a:t>--&gt;</a:t>
            </a:r>
            <a:r>
              <a:rPr lang="en-US" sz="1200" b="1" dirty="0" err="1">
                <a:sym typeface="Wingdings" panose="05000000000000000000" pitchFamily="2" charset="2"/>
              </a:rPr>
              <a:t>NumberOfObjects</a:t>
            </a:r>
            <a:r>
              <a:rPr lang="en-US" sz="1200" b="1" dirty="0">
                <a:sym typeface="Wingdings" panose="05000000000000000000" pitchFamily="2" charset="2"/>
              </a:rPr>
              <a:t> in some bucket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ym typeface="Wingdings" panose="05000000000000000000" pitchFamily="2" charset="2"/>
              </a:rPr>
              <a:t>Create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ym typeface="Wingdings" panose="05000000000000000000" pitchFamily="2" charset="2"/>
              </a:rPr>
              <a:t>Adjust timeframe </a:t>
            </a:r>
            <a:r>
              <a:rPr lang="en-US" sz="1200" b="0" dirty="0">
                <a:sym typeface="Wingdings" panose="05000000000000000000" pitchFamily="2" charset="2"/>
              </a:rPr>
              <a:t>to see there’s something there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ym typeface="Wingdings" panose="05000000000000000000" pitchFamily="2" charset="2"/>
              </a:rPr>
              <a:t>Add widget: Pie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ym typeface="Wingdings" panose="05000000000000000000" pitchFamily="2" charset="2"/>
              </a:rPr>
              <a:t>Metrics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sym typeface="Wingdings" panose="05000000000000000000" pitchFamily="2" charset="2"/>
              </a:rPr>
              <a:t>DynamoDBTableProvisionedRead</a:t>
            </a:r>
            <a:r>
              <a:rPr lang="en-US" sz="1200" b="1" dirty="0">
                <a:sym typeface="Wingdings" panose="05000000000000000000" pitchFamily="2" charset="2"/>
              </a:rPr>
              <a:t>, </a:t>
            </a:r>
            <a:r>
              <a:rPr lang="en-US" sz="1200" b="1" dirty="0" err="1">
                <a:sym typeface="Wingdings" panose="05000000000000000000" pitchFamily="2" charset="2"/>
              </a:rPr>
              <a:t>ConsumedRead</a:t>
            </a:r>
            <a:endParaRPr lang="en-US" sz="1200" b="1"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ym typeface="Wingdings" panose="05000000000000000000" pitchFamily="2" charset="2"/>
              </a:rPr>
              <a:t>Also, just to point out, we can pull metrics from other regions to add to the dashboard.  Remember, dashboards are global, and can pull together metrics from other regions or even other AWS accounts.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ym typeface="Wingdings" panose="05000000000000000000" pitchFamily="2" charset="2"/>
              </a:rPr>
              <a:t>Add widget: Line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ym typeface="Wingdings" panose="05000000000000000000" pitchFamily="2" charset="2"/>
              </a:rPr>
              <a:t>Metrics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ym typeface="Wingdings" panose="05000000000000000000" pitchFamily="2" charset="2"/>
              </a:rPr>
              <a:t>Change the region </a:t>
            </a:r>
            <a:r>
              <a:rPr lang="en-US" sz="1200" b="0" dirty="0">
                <a:sym typeface="Wingdings" panose="05000000000000000000" pitchFamily="2" charset="2"/>
              </a:rPr>
              <a:t>from Oregon to North Virginia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ym typeface="Wingdings" panose="05000000000000000000" pitchFamily="2" charset="2"/>
              </a:rPr>
              <a:t>S3pick something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ym typeface="Wingdings" panose="05000000000000000000" pitchFamily="2" charset="2"/>
              </a:rPr>
              <a:t>Add to dashboard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ym typeface="Wingdings" panose="05000000000000000000" pitchFamily="2" charset="2"/>
              </a:rPr>
              <a:t>You’ll see the </a:t>
            </a:r>
            <a:r>
              <a:rPr lang="en-US" sz="1200" b="1" dirty="0">
                <a:sym typeface="Wingdings" panose="05000000000000000000" pitchFamily="2" charset="2"/>
              </a:rPr>
              <a:t>“</a:t>
            </a:r>
            <a:r>
              <a:rPr lang="en-US" sz="1200" b="1" dirty="0" err="1">
                <a:sym typeface="Wingdings" panose="05000000000000000000" pitchFamily="2" charset="2"/>
              </a:rPr>
              <a:t>xa</a:t>
            </a:r>
            <a:r>
              <a:rPr lang="en-US" sz="1200" b="1" dirty="0">
                <a:sym typeface="Wingdings" panose="05000000000000000000" pitchFamily="2" charset="2"/>
              </a:rPr>
              <a:t>” shown on the top right of the widget</a:t>
            </a:r>
            <a:r>
              <a:rPr lang="en-US" sz="1200" b="0" dirty="0">
                <a:sym typeface="Wingdings" panose="05000000000000000000" pitchFamily="2" charset="2"/>
              </a:rPr>
              <a:t>, and that indicates it’s cross account, though it’s actually in my same account, but a different region.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ym typeface="Wingdings" panose="05000000000000000000" pitchFamily="2" charset="2"/>
              </a:rPr>
              <a:t>Save dashboard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ym typeface="Wingdings" panose="05000000000000000000" pitchFamily="2" charset="2"/>
              </a:rPr>
              <a:t>So those are the basics of CloudWatch dashboards.  A lot more you can do here.  But let’s </a:t>
            </a:r>
            <a:r>
              <a:rPr lang="en-US" sz="1200" b="1" dirty="0">
                <a:sym typeface="Wingdings" panose="05000000000000000000" pitchFamily="2" charset="2"/>
              </a:rPr>
              <a:t>delete this dashboard</a:t>
            </a:r>
            <a:r>
              <a:rPr lang="en-US" sz="1200" b="0" dirty="0">
                <a:sym typeface="Wingdings" panose="05000000000000000000" pitchFamily="2" charset="2"/>
              </a:rPr>
              <a:t>.  Remember you get three for free, but let’s get rid of this one just to keep things clean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30644654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m11-11 </a:t>
            </a:r>
            <a:r>
              <a:rPr lang="en-US" sz="1200" b="1" dirty="0"/>
              <a:t>= “CloudWatch Agent Overview”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Let’s spend just a minute talking about the CloudWatch agent.  By default, EC2 instances don’t send logs to CloudWatch logs, but you can imagine (</a:t>
            </a:r>
            <a:r>
              <a:rPr lang="en-US" sz="1200" b="1" dirty="0"/>
              <a:t>click</a:t>
            </a:r>
            <a:r>
              <a:rPr lang="en-US" sz="1200" b="0" dirty="0"/>
              <a:t>) that might be a useful thing to 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And there might be a similar (</a:t>
            </a:r>
            <a:r>
              <a:rPr lang="en-US" sz="1200" b="1" dirty="0"/>
              <a:t>click</a:t>
            </a:r>
            <a:r>
              <a:rPr lang="en-US" sz="1200" b="0" dirty="0"/>
              <a:t>) need for an on-premises server to send its logs to CloudWatch Logs as well.</a:t>
            </a:r>
          </a:p>
        </p:txBody>
      </p:sp>
      <p:sp>
        <p:nvSpPr>
          <p:cNvPr id="4" name="Slide Number Placeholder 3"/>
          <p:cNvSpPr>
            <a:spLocks noGrp="1"/>
          </p:cNvSpPr>
          <p:nvPr>
            <p:ph type="sldNum" sz="quarter" idx="5"/>
          </p:nvPr>
        </p:nvSpPr>
        <p:spPr/>
        <p:txBody>
          <a:bodyPr/>
          <a:lstStyle/>
          <a:p>
            <a:fld id="{0C252EC1-BBF4-4B78-8366-A02C4FFA1F92}" type="slidenum">
              <a:rPr lang="en-US" smtClean="0"/>
              <a:t>24</a:t>
            </a:fld>
            <a:endParaRPr lang="en-US"/>
          </a:p>
        </p:txBody>
      </p:sp>
    </p:spTree>
    <p:extLst>
      <p:ext uri="{BB962C8B-B14F-4D97-AF65-F5344CB8AC3E}">
        <p14:creationId xmlns:p14="http://schemas.microsoft.com/office/powerpoint/2010/main" val="12745684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The way that happens is that you need to install the CloudWatch agent on the servers.  This collect logs from those servers, for both Linux and Windows operating systems, on-prem or in AWS, and ship them to CloudWatch logs.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0C252EC1-BBF4-4B78-8366-A02C4FFA1F92}" type="slidenum">
              <a:rPr lang="en-US" smtClean="0"/>
              <a:t>25</a:t>
            </a:fld>
            <a:endParaRPr lang="en-US"/>
          </a:p>
        </p:txBody>
      </p:sp>
    </p:spTree>
    <p:extLst>
      <p:ext uri="{BB962C8B-B14F-4D97-AF65-F5344CB8AC3E}">
        <p14:creationId xmlns:p14="http://schemas.microsoft.com/office/powerpoint/2010/main" val="14124679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flavors of the agent.</a:t>
            </a:r>
          </a:p>
          <a:p>
            <a:endParaRPr lang="en-US" dirty="0"/>
          </a:p>
          <a:p>
            <a:r>
              <a:rPr lang="en-US" dirty="0"/>
              <a:t>First is the Unified CloudWatch Agent, which can send logs—like we just talked about—but it can also send metrics.  That’s why it’s unified, it can send both.  And these metrics are going to be more extensive and more granular than those that are produced natively by EC2.  A common one is memory utilization.  By default, you can get things like CPU usage, disk and network usage, but if you want memory or swap usage, then you’ll need to use the CloudWatch Unified Agent.</a:t>
            </a:r>
          </a:p>
          <a:p>
            <a:endParaRPr lang="en-US" dirty="0"/>
          </a:p>
          <a:p>
            <a:r>
              <a:rPr lang="en-US" dirty="0"/>
              <a:t>And then the older version of the agent is called the CloudWatch Log Agent.  And as you might have guessed, it can only send logs, and not metrics.  It’s generally recommended to use the Unified version, but I wanted to mention this older CloudWatch Log Agent in case you see it on the exam.</a:t>
            </a:r>
          </a:p>
          <a:p>
            <a:endParaRPr lang="en-US" dirty="0"/>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26</a:t>
            </a:fld>
            <a:endParaRPr lang="en-US"/>
          </a:p>
        </p:txBody>
      </p:sp>
    </p:spTree>
    <p:extLst>
      <p:ext uri="{BB962C8B-B14F-4D97-AF65-F5344CB8AC3E}">
        <p14:creationId xmlns:p14="http://schemas.microsoft.com/office/powerpoint/2010/main" val="6404696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m11-12 </a:t>
            </a:r>
            <a:r>
              <a:rPr lang="en-US" sz="1200" b="1" dirty="0"/>
              <a:t>= “CloudTrail Overview” – re-use m4-79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r>
              <a:rPr lang="en-US" b="0" dirty="0"/>
              <a:t>The second important service to know about as far as monitoring is called CloudTrail.  Now, just to call it out up front, on the exam, you’ll probably get some questions that test whether you know this difference between CloudTrail and CloudWatch.  I’ll summarize those at the end of this section, but let’s first overview what CloudTrail is.</a:t>
            </a:r>
          </a:p>
          <a:p>
            <a:endParaRPr lang="en-US" b="0" dirty="0"/>
          </a:p>
          <a:p>
            <a:r>
              <a:rPr lang="en-US" b="0" dirty="0"/>
              <a:t>CloudTrail records user activity and API usage on your AWS account.  Remember, APIs are basically the code to make things happen in AWS.  So if I go into the Console and create a new IAM role, that issues an API call—it calls code, basically—and that code creates the new Role.  Or if I terminate an EC2 instances or even if I log into the AWS Console.  All those actions are making API calls on the backend.</a:t>
            </a:r>
          </a:p>
          <a:p>
            <a:endParaRPr lang="en-US" b="0" dirty="0"/>
          </a:p>
          <a:p>
            <a:r>
              <a:rPr lang="en-US" b="0" dirty="0"/>
              <a:t>This is primarily used for auditing purposes.  Say you’re investigating a security incident, let’s say, and trying to figure out who created a new keypair that was used to log into EC2 instances.  CloudTrail would have logged that activity so you can backtrack and find it.</a:t>
            </a:r>
          </a:p>
          <a:p>
            <a:endParaRPr lang="en-US" b="0" dirty="0"/>
          </a:p>
          <a:p>
            <a:r>
              <a:rPr lang="en-US" b="0" dirty="0"/>
              <a:t>CloudTrail is automatically enabled on an AWS account.</a:t>
            </a:r>
          </a:p>
          <a:p>
            <a:endParaRPr lang="en-US" b="0" dirty="0"/>
          </a:p>
          <a:p>
            <a:r>
              <a:rPr lang="en-US" b="0" dirty="0"/>
              <a:t>It’ll save a history of API calls made through the AWS Management Console—so all the things we’ve been doing in the browser so far in this course, for example.  Or if calls are made from the Command Line Interface or programmatically through the SDKs.  And it also logs things from the higher-level AWS services—such as CloudFormation, which, you’ll remember, provisions and deletes AWS resources.</a:t>
            </a:r>
          </a:p>
          <a:p>
            <a:endParaRPr lang="en-US" b="0" dirty="0"/>
          </a:p>
          <a:p>
            <a:r>
              <a:rPr lang="en-US" b="0" dirty="0"/>
              <a:t>You can view the CloudTrail activity in the CloudTrail part of the Console, but it also integrates with CloudWatch or S3 if you want to send your logs there.  And actually this is a requirement if you need to save logs longer than 90 days because they’re automatically deleted after that.</a:t>
            </a:r>
          </a:p>
          <a:p>
            <a:endParaRPr lang="en-US" b="0"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47013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m11-13 </a:t>
            </a:r>
            <a:r>
              <a:rPr lang="en-US" sz="1200" b="1" dirty="0"/>
              <a:t>= “DEMO: Working with CloudTrail” – re-use m4-80, but update badge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Navigate to CloudTrail, to Dashboard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Now, we’ll create a Trail here in a second, but even just from the dashboard here, you’ll see the event history—all the different things that have been going on in my account.  </a:t>
            </a:r>
            <a:r>
              <a:rPr lang="en-US" sz="1200" b="1" dirty="0"/>
              <a:t>View full event history</a:t>
            </a:r>
            <a:r>
              <a:rPr lang="en-US" sz="1200" b="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So we ________ (</a:t>
            </a:r>
            <a:r>
              <a:rPr lang="en-US" sz="1200" b="1" dirty="0"/>
              <a:t>point out some things</a:t>
            </a:r>
            <a:r>
              <a:rPr lang="en-US" sz="1200" b="0" dirty="0"/>
              <a:t>).  For each one, you can see when it happened—the date and time—the user who did it, the event source—so the service, basically, where the event took place, the type of resource and then the specific resource name.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So that’s the full event history of what’s been going on.  And you’ll see the reminder here that this is showing the last 90 days.  Now, these are what are called management events—we’ll see two other kinds of events here in a second.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Let’s go </a:t>
            </a:r>
            <a:r>
              <a:rPr lang="en-US" sz="1200" b="1" dirty="0"/>
              <a:t>create a trail</a:t>
            </a:r>
            <a:r>
              <a:rPr lang="en-US" sz="1200" b="0" dirty="0"/>
              <a:t>.  Rather than getting all events, you can set up a trail to filter to only certain events, and you can also say, I want these events to be saved into CloudWatch or S3.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Trail name: </a:t>
            </a:r>
            <a:r>
              <a:rPr lang="en-US" sz="1200" b="1" dirty="0"/>
              <a:t>my-demo-events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Create new S3 bucket (leave default name)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Deselect encryption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Deselect log file validation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You can configure CloudWatch to monitor your CloudTrail lots and then get alerted with a specific activity occurs.  </a:t>
            </a:r>
            <a:r>
              <a:rPr lang="en-US" sz="1200" b="1" dirty="0"/>
              <a:t>Enable this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New Role: </a:t>
            </a:r>
            <a:r>
              <a:rPr lang="en-US" sz="1200" b="0" dirty="0" err="1"/>
              <a:t>MyCloudTrailRole</a:t>
            </a: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Next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Now you need to specify what kind of events you want to record.  Management events are the ones we’ve been talking about—creating new resources, logging in, that kind of thing.  These are enabled by default on your account, and they’re free.  Data events would be something like reading or writing to an S3 bucket.  These cost extra, as do Insight events.  Insight events basically try to make sense of All the information coming out of CloudTrail, and find unusual activity or anomalies.  This also costs extra.  So we’re going to just go with management events.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Defaults on everything else and </a:t>
            </a:r>
            <a:r>
              <a:rPr lang="en-US" sz="1200" b="1" dirty="0"/>
              <a:t>next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Create trail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So here we have a trail, and the output is being stored in an S3 bucket.  It’s currently logging our activity.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Let’s go take some new action. </a:t>
            </a:r>
            <a:r>
              <a:rPr lang="en-US" sz="1200" b="1" dirty="0"/>
              <a:t>Create a new EC2 instance.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Let’s first go to S3 to see that it’s logging things.  </a:t>
            </a:r>
            <a:r>
              <a:rPr lang="en-US" sz="1200" b="1" dirty="0"/>
              <a:t>Click on the S3 link</a:t>
            </a:r>
            <a:r>
              <a:rPr lang="en-US" sz="1200" b="0" dirty="0"/>
              <a:t>.  And there’s a </a:t>
            </a:r>
            <a:r>
              <a:rPr lang="en-US" sz="1200" b="0" dirty="0" err="1"/>
              <a:t>GZ</a:t>
            </a:r>
            <a:r>
              <a:rPr lang="en-US" sz="1200" b="0" dirty="0"/>
              <a:t> file here.  If you were to Open this (using the bottom), you’ll see lots of things being logged.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But this is also being sent to CloudWatch logs because we enabled that.  So let’s go take a look at a friendlier version there.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Go to </a:t>
            </a:r>
            <a:r>
              <a:rPr lang="en-US" sz="1200" b="1" dirty="0"/>
              <a:t>log groups </a:t>
            </a:r>
            <a:r>
              <a:rPr lang="en-US" sz="1200" b="0" dirty="0"/>
              <a:t>(left nav), </a:t>
            </a:r>
            <a:r>
              <a:rPr lang="en-US" sz="1200" b="1" dirty="0"/>
              <a:t>filter by </a:t>
            </a:r>
            <a:r>
              <a:rPr lang="en-US" sz="1200" b="1" dirty="0" err="1"/>
              <a:t>cloudtrail</a:t>
            </a:r>
            <a:r>
              <a:rPr lang="en-US" sz="1200" b="1" dirty="0"/>
              <a:t>.  Click on the top one. </a:t>
            </a:r>
            <a:r>
              <a:rPr lang="en-US" sz="1200" b="0" dirty="0"/>
              <a:t>CloudTrail can sometimes take 5 minutes to log new things, so you might need to wait a while.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Filter by “instance”.  Go to the last one.  </a:t>
            </a:r>
            <a:r>
              <a:rPr lang="en-US" sz="1200" b="0" dirty="0"/>
              <a:t>You’ll see here we have </a:t>
            </a:r>
            <a:r>
              <a:rPr lang="en-US" sz="1200" b="1" dirty="0" err="1"/>
              <a:t>DescribeInstances</a:t>
            </a:r>
            <a:r>
              <a:rPr lang="en-US" sz="1200" b="1" dirty="0"/>
              <a:t> (or whatever appears), </a:t>
            </a:r>
            <a:r>
              <a:rPr lang="en-US" sz="1200" b="0" dirty="0"/>
              <a:t>which is when we went to view the instances we had. </a:t>
            </a:r>
            <a:r>
              <a:rPr lang="en-US" sz="1200" b="1" dirty="0"/>
              <a:t>coming from the Console, the Root account was used—and a lot of other information here</a:t>
            </a:r>
            <a:r>
              <a:rPr lang="en-US" sz="1200" b="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So that’s how you work with CloudTrail to track user and API activity on your AWS account.  And hopefully it’s more clear now how this differs from CloudWatch, which you’d use to monitor the health and performance of your resources, like CPU usage, memory usage and those kinds of things.</a:t>
            </a: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13826405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m11-14 </a:t>
            </a:r>
            <a:r>
              <a:rPr lang="en-US" sz="1200" b="1" dirty="0"/>
              <a:t>= “CloudWatch vs. CloudTrail”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r>
              <a:rPr lang="en-US" dirty="0"/>
              <a:t>Now let’s talk briefly about the differences between CloudWatch and CloudTrail.</a:t>
            </a:r>
          </a:p>
          <a:p>
            <a:endParaRPr lang="en-US" dirty="0"/>
          </a:p>
          <a:p>
            <a:r>
              <a:rPr lang="en-US" dirty="0"/>
              <a:t>CloudWatch is really used for performance monitoring of applications and resources.  So you want to know what your CPU utilization is on an EC2 instance or network in and out, or disk reads or writes, GPU utilization and so on.</a:t>
            </a:r>
          </a:p>
          <a:p>
            <a:endParaRPr lang="en-US" dirty="0"/>
          </a:p>
          <a:p>
            <a:r>
              <a:rPr lang="en-US" dirty="0"/>
              <a:t>And then CloudTrail is concerned with user activity and API calls at the AWS account level.  So who’s creating new resources, who’s terminating them or logging in or creating new IAM users, that kind of thing.</a:t>
            </a:r>
          </a:p>
          <a:p>
            <a:endParaRPr lang="en-US" dirty="0"/>
          </a:p>
          <a:p>
            <a:r>
              <a:rPr lang="en-US" dirty="0"/>
              <a:t>I like to think of CloudTrail in the context of a security incident--that the bad guys would leave a TRAIL of trying to log in into your account or database and do something nefarious in your account.  Now, CloudTrail activity doesn’t HAVE to be related to just security incidents, but that might help you remember the difference between the two.  The trail that they leave behind from their actions.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2326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on to our next set of modules—and I promise there’s not another slide of modules after this!</a:t>
            </a:r>
          </a:p>
          <a:p>
            <a:endParaRPr lang="en-US" dirty="0"/>
          </a:p>
          <a:p>
            <a:r>
              <a:rPr lang="en-US" dirty="0"/>
              <a:t>Let’s dive into Monitoring, where we’ll focus on CloudWatch and CloudTrail, and then make a quick stop on AWS Config at the end.  Let’s get started.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03138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m11-15 = “AWS Config Overview” – re-use m3-23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Now let’s talk about AWS Config, which is a service that effectively lets you inventory, track and audit the configuration of your various AWS resources.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r>
              <a:rPr lang="en-US" b="0" dirty="0"/>
              <a:t>-For example, you can get an inventory of all your S3 buckets, and when one of them becomes publicly accessible, you can receive an alert about it</a:t>
            </a:r>
          </a:p>
          <a:p>
            <a:r>
              <a:rPr lang="en-US" b="0" dirty="0"/>
              <a:t>-Or receive an alert when an unauthorized port opens on a security group</a:t>
            </a:r>
          </a:p>
          <a:p>
            <a:r>
              <a:rPr lang="en-US" b="0" dirty="0"/>
              <a:t>-Or during a compliance audit, you can show when configurations changed.  The compliance piece is actually huge here because you have a record of what changed and when.</a:t>
            </a:r>
          </a:p>
          <a:p>
            <a:endParaRPr lang="en-US" b="0" dirty="0"/>
          </a:p>
          <a:p>
            <a:r>
              <a:rPr lang="en-US" b="0" dirty="0"/>
              <a:t>I think this one makes most sense when you see it in action, so let’s go out to the Console and have a look.</a:t>
            </a:r>
          </a:p>
          <a:p>
            <a:endParaRPr lang="en-US" b="0" dirty="0"/>
          </a:p>
          <a:p>
            <a:endParaRPr lang="en-US" b="0" dirty="0"/>
          </a:p>
          <a:p>
            <a:endParaRPr lang="en-US" b="0" i="0" dirty="0">
              <a:solidFill>
                <a:srgbClr val="16191F"/>
              </a:solidFill>
              <a:effectLst/>
              <a:latin typeface="Amazon Ember" panose="020B0603020204020204"/>
            </a:endParaRPr>
          </a:p>
          <a:p>
            <a:endParaRPr lang="en-US" b="0" i="0" dirty="0">
              <a:solidFill>
                <a:srgbClr val="16191F"/>
              </a:solidFill>
              <a:effectLst/>
              <a:latin typeface="Amazon Ember" panose="020B0603020204020204"/>
            </a:endParaRP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84196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m11-16 = “DEMO: Working with AWS Config” – re-use m3-24, but update badge</a:t>
            </a:r>
          </a:p>
          <a:p>
            <a:endParaRPr lang="en-US" b="0" dirty="0"/>
          </a:p>
          <a:p>
            <a:r>
              <a:rPr lang="en-US" b="1" dirty="0"/>
              <a:t>Go to AWS Config</a:t>
            </a:r>
          </a:p>
          <a:p>
            <a:r>
              <a:rPr lang="en-US" b="0" dirty="0"/>
              <a:t>View dashboard (if you haven’t used it before, you’ll say Get Started) – know that this is a paid service, so feel free to just watch for this demo </a:t>
            </a:r>
          </a:p>
          <a:p>
            <a:endParaRPr lang="en-US" b="1" dirty="0"/>
          </a:p>
          <a:p>
            <a:r>
              <a:rPr lang="en-US" b="1" dirty="0" err="1"/>
              <a:t>Settings</a:t>
            </a:r>
            <a:r>
              <a:rPr lang="en-US" b="1" dirty="0" err="1">
                <a:sym typeface="Wingdings" panose="05000000000000000000" pitchFamily="2" charset="2"/>
              </a:rPr>
              <a:t>Start</a:t>
            </a:r>
            <a:r>
              <a:rPr lang="en-US" b="1" dirty="0">
                <a:sym typeface="Wingdings" panose="05000000000000000000" pitchFamily="2" charset="2"/>
              </a:rPr>
              <a:t> recorder (this will be different if it’s the first time you’re setting things up, but the rest of these things on this page will be the same as far as selecting resources, creating rules and so on)</a:t>
            </a:r>
          </a:p>
          <a:p>
            <a:endParaRPr lang="en-US" b="1" dirty="0"/>
          </a:p>
          <a:p>
            <a:r>
              <a:rPr lang="en-US" b="1" dirty="0"/>
              <a:t>Record specific resource types</a:t>
            </a:r>
          </a:p>
          <a:p>
            <a:r>
              <a:rPr lang="en-US" dirty="0"/>
              <a:t>-AWS resources</a:t>
            </a:r>
          </a:p>
          <a:p>
            <a:r>
              <a:rPr lang="en-US" dirty="0"/>
              <a:t>-S3 bucket</a:t>
            </a:r>
          </a:p>
          <a:p>
            <a:endParaRPr lang="en-US" dirty="0"/>
          </a:p>
          <a:p>
            <a:r>
              <a:rPr lang="en-US" b="1" dirty="0"/>
              <a:t>Create a role</a:t>
            </a:r>
          </a:p>
          <a:p>
            <a:r>
              <a:rPr lang="en-US" b="1" dirty="0"/>
              <a:t>Create a bucket </a:t>
            </a:r>
            <a:r>
              <a:rPr lang="en-US" dirty="0"/>
              <a:t>to store the data that Config collects</a:t>
            </a:r>
          </a:p>
          <a:p>
            <a:endParaRPr lang="en-US" dirty="0"/>
          </a:p>
          <a:p>
            <a:r>
              <a:rPr lang="en-US" dirty="0"/>
              <a:t>If you want to receive alerts when configurations change, you can enable that here with the Simple Notification Service, but I’ll skip that for this demo.  </a:t>
            </a:r>
            <a:r>
              <a:rPr lang="en-US" b="1" dirty="0"/>
              <a:t>Save</a:t>
            </a:r>
          </a:p>
          <a:p>
            <a:endParaRPr lang="en-US" dirty="0"/>
          </a:p>
          <a:p>
            <a:r>
              <a:rPr lang="en-US" b="1" dirty="0"/>
              <a:t>Create a rule (have to do this as a separate step if you’re not in the initial Setup mode</a:t>
            </a:r>
            <a:r>
              <a:rPr lang="en-US" dirty="0"/>
              <a:t>)</a:t>
            </a:r>
          </a:p>
          <a:p>
            <a:endParaRPr lang="en-US" dirty="0"/>
          </a:p>
          <a:p>
            <a:r>
              <a:rPr lang="en-US" dirty="0"/>
              <a:t>A rule basically says, this is the configuration I want, and AWS Config, I want you to monitor to make sure that all my resources match that rule.</a:t>
            </a:r>
          </a:p>
          <a:p>
            <a:endParaRPr lang="en-US" dirty="0"/>
          </a:p>
          <a:p>
            <a:r>
              <a:rPr lang="en-US" dirty="0"/>
              <a:t>Tons of rules – let’s just select one for when an S3 bucket becomes public, </a:t>
            </a:r>
            <a:r>
              <a:rPr lang="en-US" b="1" dirty="0"/>
              <a:t>filter by S3</a:t>
            </a:r>
          </a:p>
          <a:p>
            <a:r>
              <a:rPr lang="en-US" b="0" i="0" dirty="0">
                <a:solidFill>
                  <a:srgbClr val="16191F"/>
                </a:solidFill>
                <a:effectLst/>
                <a:latin typeface="Amazon Ember" panose="020B0603020204020204"/>
              </a:rPr>
              <a:t>-</a:t>
            </a:r>
            <a:r>
              <a:rPr lang="en-US" b="1" i="0" dirty="0">
                <a:solidFill>
                  <a:srgbClr val="16191F"/>
                </a:solidFill>
                <a:effectLst/>
                <a:latin typeface="Amazon Ember" panose="020B0603020204020204"/>
              </a:rPr>
              <a:t>s3-bucket-level-public-access-prohibited</a:t>
            </a:r>
          </a:p>
          <a:p>
            <a:endParaRPr lang="en-US" b="0" i="0" dirty="0">
              <a:solidFill>
                <a:srgbClr val="16191F"/>
              </a:solidFill>
              <a:effectLst/>
              <a:latin typeface="Amazon Ember" panose="020B0603020204020204"/>
            </a:endParaRPr>
          </a:p>
          <a:p>
            <a:r>
              <a:rPr lang="en-US" b="0" i="0" dirty="0">
                <a:solidFill>
                  <a:srgbClr val="16191F"/>
                </a:solidFill>
                <a:effectLst/>
                <a:latin typeface="Amazon Ember" panose="020B0603020204020204"/>
              </a:rPr>
              <a:t>So these rules will check that our buckets DO prohibit public read and write access, and if and when they don’t—when that configuration changes—we’ll be alerted.</a:t>
            </a:r>
          </a:p>
          <a:p>
            <a:endParaRPr lang="en-US" b="0" i="0" dirty="0">
              <a:solidFill>
                <a:srgbClr val="16191F"/>
              </a:solidFill>
              <a:effectLst/>
              <a:latin typeface="Amazon Ember" panose="020B0603020204020204"/>
            </a:endParaRPr>
          </a:p>
          <a:p>
            <a:r>
              <a:rPr lang="en-US" b="1" i="0" dirty="0">
                <a:solidFill>
                  <a:srgbClr val="16191F"/>
                </a:solidFill>
                <a:effectLst/>
                <a:latin typeface="Amazon Ember" panose="020B0603020204020204"/>
              </a:rPr>
              <a:t>Next, Confirm</a:t>
            </a:r>
          </a:p>
          <a:p>
            <a:endParaRPr lang="en-US" b="0" i="0" dirty="0">
              <a:solidFill>
                <a:srgbClr val="16191F"/>
              </a:solidFill>
              <a:effectLst/>
              <a:latin typeface="Amazon Ember" panose="020B0603020204020204"/>
            </a:endParaRPr>
          </a:p>
          <a:p>
            <a:r>
              <a:rPr lang="en-US" b="0" i="0" dirty="0">
                <a:solidFill>
                  <a:srgbClr val="16191F"/>
                </a:solidFill>
                <a:effectLst/>
                <a:latin typeface="Amazon Ember" panose="020B0603020204020204"/>
              </a:rPr>
              <a:t>Okay, now on your dashboard, you’ll see that it’s inventorying our S3 buckets.  It might take a minute to do this, so you might need to refresh your page.  You’ll see there are ___ buckets that it’s monitoring now.  And we should also see that we have compliant rules; nothing is currently non-compliant.</a:t>
            </a:r>
          </a:p>
          <a:p>
            <a:endParaRPr lang="en-US" b="0" i="0" dirty="0">
              <a:solidFill>
                <a:srgbClr val="16191F"/>
              </a:solidFill>
              <a:effectLst/>
              <a:latin typeface="Amazon Ember" panose="020B0603020204020204"/>
            </a:endParaRPr>
          </a:p>
          <a:p>
            <a:pPr lvl="1"/>
            <a:r>
              <a:rPr lang="en-US" b="0" i="0" dirty="0">
                <a:solidFill>
                  <a:srgbClr val="16191F"/>
                </a:solidFill>
                <a:effectLst/>
                <a:latin typeface="Amazon Ember" panose="020B0603020204020204"/>
              </a:rPr>
              <a:t>Now let’s go add a bucket and see that it gets picked up.  </a:t>
            </a:r>
            <a:r>
              <a:rPr lang="en-US" b="1" i="0" dirty="0">
                <a:solidFill>
                  <a:srgbClr val="16191F"/>
                </a:solidFill>
                <a:effectLst/>
                <a:latin typeface="Amazon Ember" panose="020B0603020204020204"/>
              </a:rPr>
              <a:t>Add S3 bucket</a:t>
            </a:r>
          </a:p>
          <a:p>
            <a:r>
              <a:rPr lang="en-US" b="0" i="0" dirty="0">
                <a:solidFill>
                  <a:srgbClr val="16191F"/>
                </a:solidFill>
                <a:effectLst/>
                <a:latin typeface="Amazon Ember" panose="020B0603020204020204"/>
              </a:rPr>
              <a:t>-</a:t>
            </a:r>
            <a:r>
              <a:rPr lang="en-US" b="1" i="0" dirty="0">
                <a:solidFill>
                  <a:srgbClr val="16191F"/>
                </a:solidFill>
                <a:effectLst/>
                <a:latin typeface="Amazon Ember" panose="020B0603020204020204"/>
              </a:rPr>
              <a:t>testing-</a:t>
            </a:r>
            <a:r>
              <a:rPr lang="en-US" b="1" i="0" dirty="0" err="1">
                <a:solidFill>
                  <a:srgbClr val="16191F"/>
                </a:solidFill>
                <a:effectLst/>
                <a:latin typeface="Amazon Ember" panose="020B0603020204020204"/>
              </a:rPr>
              <a:t>aws</a:t>
            </a:r>
            <a:r>
              <a:rPr lang="en-US" b="1" i="0" dirty="0">
                <a:solidFill>
                  <a:srgbClr val="16191F"/>
                </a:solidFill>
                <a:effectLst/>
                <a:latin typeface="Amazon Ember" panose="020B0603020204020204"/>
              </a:rPr>
              <a:t>-config-date</a:t>
            </a:r>
          </a:p>
          <a:p>
            <a:r>
              <a:rPr lang="en-US" b="0" i="0" dirty="0">
                <a:solidFill>
                  <a:srgbClr val="16191F"/>
                </a:solidFill>
                <a:effectLst/>
                <a:latin typeface="Amazon Ember" panose="020B0603020204020204"/>
              </a:rPr>
              <a:t>-</a:t>
            </a:r>
            <a:r>
              <a:rPr lang="en-US" b="1" i="0" dirty="0">
                <a:solidFill>
                  <a:srgbClr val="16191F"/>
                </a:solidFill>
                <a:effectLst/>
                <a:latin typeface="Amazon Ember" panose="020B0603020204020204"/>
              </a:rPr>
              <a:t>Block public access for now</a:t>
            </a:r>
          </a:p>
          <a:p>
            <a:endParaRPr lang="en-US" b="0" i="0" dirty="0">
              <a:solidFill>
                <a:srgbClr val="16191F"/>
              </a:solidFill>
              <a:effectLst/>
              <a:latin typeface="Amazon Ember" panose="020B0603020204020204"/>
            </a:endParaRPr>
          </a:p>
          <a:p>
            <a:r>
              <a:rPr lang="en-US" b="0" i="0" dirty="0">
                <a:solidFill>
                  <a:srgbClr val="16191F"/>
                </a:solidFill>
                <a:effectLst/>
                <a:latin typeface="Amazon Ember" panose="020B0603020204020204"/>
              </a:rPr>
              <a:t>Refresh AWS Config and show that it picked up the new bucket in inventory (might take a few minutes).  And you’ll see that it’s compliant, though I do have some other </a:t>
            </a:r>
            <a:r>
              <a:rPr lang="en-US" b="0" i="0" dirty="0" err="1">
                <a:solidFill>
                  <a:srgbClr val="16191F"/>
                </a:solidFill>
                <a:effectLst/>
                <a:latin typeface="Amazon Ember" panose="020B0603020204020204"/>
              </a:rPr>
              <a:t>SageMaker</a:t>
            </a:r>
            <a:r>
              <a:rPr lang="en-US" b="0" i="0" dirty="0">
                <a:solidFill>
                  <a:srgbClr val="16191F"/>
                </a:solidFill>
                <a:effectLst/>
                <a:latin typeface="Amazon Ember" panose="020B0603020204020204"/>
              </a:rPr>
              <a:t> buckets I was using that are open to the public so those are showing non-compliant.  But let’s go change the new bucket we created so that it’s open to the public.</a:t>
            </a:r>
          </a:p>
          <a:p>
            <a:endParaRPr lang="en-US" b="0" i="0" dirty="0">
              <a:solidFill>
                <a:srgbClr val="16191F"/>
              </a:solidFill>
              <a:effectLst/>
              <a:latin typeface="Amazon Ember" panose="020B060302020402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6191F"/>
                </a:solidFill>
                <a:effectLst/>
                <a:latin typeface="Amazon Ember" panose="020B0603020204020204"/>
              </a:rPr>
              <a:t>Now let’s go change that.  Maybe somebody accidentally opens up public access and/or a bad actor does it on purpose</a:t>
            </a:r>
            <a:r>
              <a:rPr lang="en-US" b="1" i="0" dirty="0">
                <a:solidFill>
                  <a:srgbClr val="16191F"/>
                </a:solidFill>
                <a:effectLst/>
                <a:latin typeface="Amazon Ember" panose="020B0603020204020204"/>
              </a:rPr>
              <a:t>.  Update bucket to allow public access</a:t>
            </a:r>
            <a:r>
              <a:rPr lang="en-US" b="0" i="0" dirty="0">
                <a:solidFill>
                  <a:srgbClr val="16191F"/>
                </a:solidFill>
                <a:effectLst/>
                <a:latin typeface="Amazon Ember" panose="020B0603020204020204"/>
              </a:rPr>
              <a:t> (in the </a:t>
            </a:r>
            <a:r>
              <a:rPr lang="en-US" b="1" i="0" dirty="0">
                <a:solidFill>
                  <a:srgbClr val="16191F"/>
                </a:solidFill>
                <a:effectLst/>
                <a:latin typeface="Amazon Ember" panose="020B0603020204020204"/>
              </a:rPr>
              <a:t>bucket, </a:t>
            </a:r>
            <a:r>
              <a:rPr lang="en-US" b="1" i="0" dirty="0" err="1">
                <a:solidFill>
                  <a:srgbClr val="16191F"/>
                </a:solidFill>
                <a:effectLst/>
                <a:latin typeface="Amazon Ember" panose="020B0603020204020204"/>
              </a:rPr>
              <a:t>Permissions</a:t>
            </a:r>
            <a:r>
              <a:rPr lang="en-US" b="1" i="0" dirty="0" err="1">
                <a:solidFill>
                  <a:srgbClr val="16191F"/>
                </a:solidFill>
                <a:effectLst/>
                <a:latin typeface="Amazon Ember" panose="020B0603020204020204"/>
                <a:sym typeface="Wingdings" panose="05000000000000000000" pitchFamily="2" charset="2"/>
              </a:rPr>
              <a:t>Edit</a:t>
            </a:r>
            <a:r>
              <a:rPr lang="en-US" b="0" i="0" dirty="0">
                <a:solidFill>
                  <a:srgbClr val="16191F"/>
                </a:solidFill>
                <a:effectLst/>
                <a:latin typeface="Amazon Ember" panose="020B0603020204020204"/>
                <a:sym typeface="Wingdings" panose="05000000000000000000" pitchFamily="2" charset="2"/>
              </a:rPr>
              <a:t>).  Now back in Config, it’s monitoring for changes like that because we have those as active rules. </a:t>
            </a:r>
            <a:r>
              <a:rPr lang="en-US" b="1" i="0" dirty="0">
                <a:solidFill>
                  <a:srgbClr val="16191F"/>
                </a:solidFill>
                <a:effectLst/>
                <a:latin typeface="Amazon Ember" panose="020B0603020204020204"/>
              </a:rPr>
              <a:t>In Config, go to Rules, select the rule, then </a:t>
            </a:r>
            <a:r>
              <a:rPr lang="en-US" b="1" i="0" dirty="0" err="1">
                <a:solidFill>
                  <a:srgbClr val="16191F"/>
                </a:solidFill>
                <a:effectLst/>
                <a:latin typeface="Amazon Ember" panose="020B0603020204020204"/>
              </a:rPr>
              <a:t>Action</a:t>
            </a:r>
            <a:r>
              <a:rPr lang="en-US" b="1" i="0" dirty="0" err="1">
                <a:solidFill>
                  <a:srgbClr val="16191F"/>
                </a:solidFill>
                <a:effectLst/>
                <a:latin typeface="Amazon Ember" panose="020B0603020204020204"/>
                <a:sym typeface="Wingdings" panose="05000000000000000000" pitchFamily="2" charset="2"/>
              </a:rPr>
              <a:t>Re-evaluate</a:t>
            </a:r>
            <a:r>
              <a:rPr lang="en-US" b="1" i="0" dirty="0">
                <a:solidFill>
                  <a:srgbClr val="16191F"/>
                </a:solidFill>
                <a:effectLst/>
                <a:latin typeface="Amazon Ember" panose="020B0603020204020204"/>
                <a:sym typeface="Wingdings" panose="05000000000000000000" pitchFamily="2" charset="2"/>
              </a:rPr>
              <a:t>.  Click into rule to find non-compliant.</a:t>
            </a:r>
          </a:p>
          <a:p>
            <a:endParaRPr lang="en-US" b="0" i="0" dirty="0">
              <a:solidFill>
                <a:srgbClr val="16191F"/>
              </a:solidFill>
              <a:effectLst/>
              <a:latin typeface="Amazon Ember" panose="020B0603020204020204"/>
              <a:sym typeface="Wingdings" panose="05000000000000000000" pitchFamily="2" charset="2"/>
            </a:endParaRPr>
          </a:p>
          <a:p>
            <a:r>
              <a:rPr lang="en-US" b="0" i="0" dirty="0">
                <a:solidFill>
                  <a:srgbClr val="16191F"/>
                </a:solidFill>
                <a:effectLst/>
                <a:latin typeface="Amazon Ember" panose="020B0603020204020204"/>
                <a:sym typeface="Wingdings" panose="05000000000000000000" pitchFamily="2" charset="2"/>
              </a:rPr>
              <a:t>You’ll see that our new bucket is not compliant anymore.  If you click into it, then click on Resource Timeline, you’ll see at what point that happened.  So this is where compliance and audit comes in.  If you had, say, a breach of an S3 bucket and customers’ data was stolen or something like that, auditors would definitely want to know what happened and when, and they’d want to know that you remediated the issue.  And AWS Config records everything that’s happening so you’ll be able to provide this data to auditors.</a:t>
            </a:r>
          </a:p>
          <a:p>
            <a:endParaRPr lang="en-US" b="0" i="0" dirty="0">
              <a:solidFill>
                <a:srgbClr val="16191F"/>
              </a:solidFill>
              <a:effectLst/>
              <a:latin typeface="Amazon Ember" panose="020B0603020204020204"/>
              <a:sym typeface="Wingdings" panose="05000000000000000000" pitchFamily="2" charset="2"/>
            </a:endParaRPr>
          </a:p>
          <a:p>
            <a:r>
              <a:rPr lang="en-US" b="1" i="0" dirty="0">
                <a:solidFill>
                  <a:srgbClr val="16191F"/>
                </a:solidFill>
                <a:effectLst/>
                <a:latin typeface="Amazon Ember" panose="020B0603020204020204"/>
              </a:rPr>
              <a:t>Back in S3, block public access again</a:t>
            </a:r>
          </a:p>
          <a:p>
            <a:r>
              <a:rPr lang="en-US" b="1" i="0" dirty="0">
                <a:solidFill>
                  <a:srgbClr val="16191F"/>
                </a:solidFill>
                <a:effectLst/>
                <a:latin typeface="Amazon Ember" panose="020B0603020204020204"/>
              </a:rPr>
              <a:t>In Config, go to Rules, select the rule, then </a:t>
            </a:r>
            <a:r>
              <a:rPr lang="en-US" b="1" i="0" dirty="0" err="1">
                <a:solidFill>
                  <a:srgbClr val="16191F"/>
                </a:solidFill>
                <a:effectLst/>
                <a:latin typeface="Amazon Ember" panose="020B0603020204020204"/>
              </a:rPr>
              <a:t>Action</a:t>
            </a:r>
            <a:r>
              <a:rPr lang="en-US" b="1" i="0" dirty="0" err="1">
                <a:solidFill>
                  <a:srgbClr val="16191F"/>
                </a:solidFill>
                <a:effectLst/>
                <a:latin typeface="Amazon Ember" panose="020B0603020204020204"/>
                <a:sym typeface="Wingdings" panose="05000000000000000000" pitchFamily="2" charset="2"/>
              </a:rPr>
              <a:t>Re-evaluate</a:t>
            </a:r>
            <a:endParaRPr lang="en-US" b="1" i="0" dirty="0">
              <a:solidFill>
                <a:srgbClr val="16191F"/>
              </a:solidFill>
              <a:effectLst/>
              <a:latin typeface="Amazon Ember" panose="020B0603020204020204"/>
              <a:sym typeface="Wingdings" panose="05000000000000000000" pitchFamily="2" charset="2"/>
            </a:endParaRPr>
          </a:p>
          <a:p>
            <a:r>
              <a:rPr lang="en-US" b="1" i="0" dirty="0">
                <a:solidFill>
                  <a:srgbClr val="16191F"/>
                </a:solidFill>
                <a:effectLst/>
                <a:latin typeface="Amazon Ember" panose="020B0603020204020204"/>
                <a:sym typeface="Wingdings" panose="05000000000000000000" pitchFamily="2" charset="2"/>
              </a:rPr>
              <a:t>Show that the resource timeline is updated (show the configuration change on top of the timeline)</a:t>
            </a:r>
          </a:p>
          <a:p>
            <a:endParaRPr lang="en-US" b="0" i="0" dirty="0">
              <a:solidFill>
                <a:srgbClr val="16191F"/>
              </a:solidFill>
              <a:effectLst/>
              <a:latin typeface="Amazon Ember" panose="020B0603020204020204"/>
            </a:endParaRPr>
          </a:p>
          <a:p>
            <a:r>
              <a:rPr lang="en-US" b="1" i="0" dirty="0">
                <a:solidFill>
                  <a:srgbClr val="16191F"/>
                </a:solidFill>
                <a:effectLst/>
                <a:latin typeface="Amazon Ember" panose="020B0603020204020204"/>
              </a:rPr>
              <a:t>Under </a:t>
            </a:r>
            <a:r>
              <a:rPr lang="en-US" b="1" i="0" dirty="0" err="1">
                <a:solidFill>
                  <a:srgbClr val="16191F"/>
                </a:solidFill>
                <a:effectLst/>
                <a:latin typeface="Amazon Ember" panose="020B0603020204020204"/>
              </a:rPr>
              <a:t>Settings</a:t>
            </a:r>
            <a:r>
              <a:rPr lang="en-US" b="1" i="0" dirty="0" err="1">
                <a:solidFill>
                  <a:srgbClr val="16191F"/>
                </a:solidFill>
                <a:effectLst/>
                <a:latin typeface="Amazon Ember" panose="020B0603020204020204"/>
                <a:sym typeface="Wingdings" panose="05000000000000000000" pitchFamily="2" charset="2"/>
              </a:rPr>
              <a:t>s</a:t>
            </a:r>
            <a:r>
              <a:rPr lang="en-US" b="1" i="0" dirty="0" err="1">
                <a:solidFill>
                  <a:srgbClr val="16191F"/>
                </a:solidFill>
                <a:effectLst/>
                <a:latin typeface="Amazon Ember" panose="020B0603020204020204"/>
              </a:rPr>
              <a:t>top</a:t>
            </a:r>
            <a:r>
              <a:rPr lang="en-US" b="1" i="0" dirty="0">
                <a:solidFill>
                  <a:srgbClr val="16191F"/>
                </a:solidFill>
                <a:effectLst/>
                <a:latin typeface="Amazon Ember" panose="020B0603020204020204"/>
              </a:rPr>
              <a:t> recording </a:t>
            </a:r>
          </a:p>
          <a:p>
            <a:r>
              <a:rPr lang="en-US" b="1" i="0" dirty="0">
                <a:solidFill>
                  <a:srgbClr val="16191F"/>
                </a:solidFill>
                <a:effectLst/>
                <a:latin typeface="Amazon Ember" panose="020B0603020204020204"/>
              </a:rPr>
              <a:t>Delete rules</a:t>
            </a:r>
          </a:p>
          <a:p>
            <a:r>
              <a:rPr lang="en-US" b="1" i="0" dirty="0">
                <a:solidFill>
                  <a:srgbClr val="16191F"/>
                </a:solidFill>
                <a:effectLst/>
                <a:latin typeface="Amazon Ember" panose="020B0603020204020204"/>
              </a:rPr>
              <a:t>Delete S3 bucket</a:t>
            </a:r>
          </a:p>
          <a:p>
            <a:endParaRPr lang="en-US" b="0" i="0" dirty="0">
              <a:solidFill>
                <a:srgbClr val="16191F"/>
              </a:solidFill>
              <a:effectLst/>
              <a:latin typeface="Amazon Ember" panose="020B0603020204020204"/>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18155883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m11-17 = “Important Points to Remember”</a:t>
            </a:r>
          </a:p>
          <a:p>
            <a:endParaRPr lang="en-US" dirty="0"/>
          </a:p>
          <a:p>
            <a:endParaRPr lang="en-US" dirty="0"/>
          </a:p>
          <a:p>
            <a:r>
              <a:rPr lang="en-US" dirty="0"/>
              <a:t>CLOUDWATCH</a:t>
            </a:r>
          </a:p>
          <a:p>
            <a:r>
              <a:rPr lang="en-US" dirty="0"/>
              <a:t>Used for performance monitoring of applications and resources</a:t>
            </a:r>
          </a:p>
          <a:p>
            <a:r>
              <a:rPr lang="en-US" dirty="0"/>
              <a:t>e.g., CPU, memory, disk, GPU utilization</a:t>
            </a:r>
          </a:p>
          <a:p>
            <a:r>
              <a:rPr lang="en-US" dirty="0"/>
              <a:t>Alarms are used to send notifications when metrics hit some threshold</a:t>
            </a:r>
          </a:p>
          <a:p>
            <a:r>
              <a:rPr lang="en-US" dirty="0"/>
              <a:t>The Unified CloudWatch Agent can send logs AND metrics from EC2 and on-premises servers</a:t>
            </a:r>
          </a:p>
          <a:p>
            <a:r>
              <a:rPr lang="en-US" dirty="0"/>
              <a:t>CLOUDTRAIL</a:t>
            </a:r>
          </a:p>
          <a:p>
            <a:r>
              <a:rPr lang="en-US" dirty="0"/>
              <a:t>Captures user activity and API calls</a:t>
            </a:r>
          </a:p>
          <a:p>
            <a:r>
              <a:rPr lang="en-US" dirty="0"/>
              <a:t>e.g., who created an EC2 instance, who terminated an EC2 instance, who logged into the Console</a:t>
            </a:r>
          </a:p>
          <a:p>
            <a:r>
              <a:rPr lang="en-US" dirty="0"/>
              <a:t>CloudTrail logs can be sent to CloudWatch for monitoring and alerting</a:t>
            </a:r>
          </a:p>
          <a:p>
            <a:r>
              <a:rPr lang="en-US" dirty="0"/>
              <a:t>AWS CONFIG</a:t>
            </a:r>
          </a:p>
          <a:p>
            <a:r>
              <a:rPr lang="en-US" dirty="0"/>
              <a:t>Used to inventory resources and record the configuration/changes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5342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m11-02 </a:t>
            </a:r>
            <a:r>
              <a:rPr lang="en-US" sz="1200" b="1" dirty="0"/>
              <a:t>= “CloudWatch Overview”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r>
              <a:rPr lang="en-US" dirty="0"/>
              <a:t>All right.  So you’ve built out an awesome app, and you deploy it to AWS—out to EC2 instances, databases, what have you.  The things we’ve been talking about so far in the course.</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6980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what?</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1879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probably have lots of questions about what’s happening with the app once it’s out in the cloud.</a:t>
            </a:r>
          </a:p>
          <a:p>
            <a:endParaRPr lang="en-US" dirty="0"/>
          </a:p>
          <a:p>
            <a:r>
              <a:rPr lang="en-US" dirty="0"/>
              <a:t>Like…</a:t>
            </a:r>
          </a:p>
          <a:p>
            <a:pPr marL="571500" marR="0" lvl="0" indent="-57150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rPr>
              <a:t>What does website traffic look like?</a:t>
            </a:r>
          </a:p>
          <a:p>
            <a:pPr marL="571500" marR="0" lvl="0" indent="-57150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prstClr val="white"/>
                </a:solidFill>
                <a:latin typeface="Trebuchet MS" panose="020B0603020202020204"/>
              </a:rPr>
              <a:t>How is performance?</a:t>
            </a:r>
          </a:p>
          <a:p>
            <a:pPr marL="571500" marR="0" lvl="0" indent="-57150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rPr>
              <a:t>How much</a:t>
            </a:r>
            <a:r>
              <a:rPr kumimoji="0" lang="en-US" sz="1200" b="0" i="0" u="none" strike="noStrike" kern="1200" cap="none" spc="0" normalizeH="0" noProof="0" dirty="0">
                <a:ln>
                  <a:noFill/>
                </a:ln>
                <a:solidFill>
                  <a:prstClr val="white"/>
                </a:solidFill>
                <a:effectLst/>
                <a:uLnTx/>
                <a:uFillTx/>
                <a:latin typeface="Trebuchet MS" panose="020B0603020202020204"/>
              </a:rPr>
              <a:t> bandwidth is my app using?</a:t>
            </a:r>
          </a:p>
          <a:p>
            <a:pPr marL="571500" marR="0" lvl="0" indent="-57150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Trebuchet MS" panose="020B0603020202020204"/>
              </a:rPr>
              <a:t>Are</a:t>
            </a:r>
            <a:r>
              <a:rPr kumimoji="0" lang="en-US" sz="1200" b="0" i="0" u="none" strike="noStrike" kern="1200" cap="none" spc="0" normalizeH="0" noProof="0" dirty="0">
                <a:ln>
                  <a:noFill/>
                </a:ln>
                <a:solidFill>
                  <a:prstClr val="white"/>
                </a:solidFill>
                <a:effectLst/>
                <a:uLnTx/>
                <a:uFillTx/>
                <a:latin typeface="Trebuchet MS" panose="020B0603020202020204"/>
              </a:rPr>
              <a:t> compute resources optimized?</a:t>
            </a:r>
            <a:endParaRPr kumimoji="0" lang="en-US" sz="1200" b="0" i="0" u="none" strike="noStrike" kern="1200" cap="none" spc="0" normalizeH="0" baseline="0" noProof="0" dirty="0">
              <a:ln>
                <a:noFill/>
              </a:ln>
              <a:solidFill>
                <a:prstClr val="white"/>
              </a:solidFill>
              <a:effectLst/>
              <a:uLnTx/>
              <a:uFillTx/>
              <a:latin typeface="Trebuchet MS" panose="020B0603020202020204"/>
            </a:endParaRPr>
          </a:p>
          <a:p>
            <a:endParaRPr lang="en-US" dirty="0"/>
          </a:p>
          <a:p>
            <a:r>
              <a:rPr lang="en-US" dirty="0"/>
              <a:t>If you’d done any on-premises development work in the past, you might be used to just logging into various machines and checking how things are going.  But you can’t really do that in the cloud.</a:t>
            </a:r>
          </a:p>
          <a:p>
            <a:endParaRPr lang="en-US" dirty="0"/>
          </a:p>
          <a:p>
            <a:r>
              <a:rPr lang="en-US" dirty="0"/>
              <a:t>So that’s why we have CloudWatch.</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1281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CloudWatch provides visibility into all your AWS resources and applications.</a:t>
            </a:r>
          </a:p>
          <a:p>
            <a:endParaRPr lang="en-US" dirty="0"/>
          </a:p>
          <a:p>
            <a:r>
              <a:rPr lang="en-US" dirty="0"/>
              <a:t>You can set up metrics to measure essentially anything—like CPU, disk or GPU utilization.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CloudWatch logs allow you to collect logs from AWS or non-AWS sources, and search/extract metrics from them.  For example, you want to collect application logs from an EC2 instance and then query them for certain keywords.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also set up alarms that can trigger emails or text messages for metrics.  Say for example, you want to get an alert when you’ve hit a certain amount on your bill.  I’ve personally used this one before, and it’s saved me a lot of money!</a:t>
            </a:r>
          </a:p>
          <a:p>
            <a:endParaRPr lang="en-US" dirty="0"/>
          </a:p>
          <a:p>
            <a:r>
              <a:rPr lang="en-US" dirty="0"/>
              <a:t>And finally, CloudWatch metrics can be displayed on a dashboard, which gives you a nice at-a-glance view of how things are going.</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5392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m11-03 </a:t>
            </a:r>
            <a:r>
              <a:rPr lang="en-US" sz="1200" b="1" dirty="0"/>
              <a:t>= “CloudWatch Metrics Overview”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r>
              <a:rPr lang="en-US" dirty="0"/>
              <a:t>Let’s dive into CloudWatch metrics a little more.  Starting with namespaces (</a:t>
            </a:r>
            <a:r>
              <a:rPr lang="en-US" b="1" dirty="0"/>
              <a:t>click</a:t>
            </a:r>
            <a:r>
              <a:rPr lang="en-US" dirty="0"/>
              <a:t>).  Your metrics live in a namespace, which is essentially a container for metrics. You’ll see here some of the standard AWS metrics that you get—they’re grouped by DynamoDB metrics or EBS metrics and what have you.  You can also create your own custom namespaces if you want.</a:t>
            </a:r>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8</a:t>
            </a:fld>
            <a:endParaRPr lang="en-US"/>
          </a:p>
        </p:txBody>
      </p:sp>
    </p:spTree>
    <p:extLst>
      <p:ext uri="{BB962C8B-B14F-4D97-AF65-F5344CB8AC3E}">
        <p14:creationId xmlns:p14="http://schemas.microsoft.com/office/powerpoint/2010/main" val="48420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the metrics themselves are a time-ordered set of data points published to CloudWatch.  And I’ll show you an example in just a second.</a:t>
            </a:r>
          </a:p>
          <a:p>
            <a:endParaRPr lang="en-US" dirty="0"/>
          </a:p>
          <a:p>
            <a:r>
              <a:rPr lang="en-US" dirty="0"/>
              <a:t>And just note that these ARE region-specific.  So different regions could have different AWS metrics as standard, and then if you create your own custom metrics, those will only exist in the region where they were created.</a:t>
            </a:r>
          </a:p>
          <a:p>
            <a:endParaRPr lang="en-US" dirty="0"/>
          </a:p>
          <a:p>
            <a:endParaRPr lang="en-US" dirty="0"/>
          </a:p>
          <a:p>
            <a:endParaRPr lang="en-US" dirty="0"/>
          </a:p>
          <a:p>
            <a:endParaRPr lang="en-US" dirty="0"/>
          </a:p>
          <a:p>
            <a:r>
              <a:rPr lang="en-US" dirty="0"/>
              <a:t>A metric represents a time-ordered set of data points that are published to CloudWatch. Think of a metric as a variable to monitor, and the data points as representing the values of that variable over time. For example, the CPU usage of a particular EC2 instance is one metric provided by Amazon EC2. The data points themselves can come from any application or business activity from which you collect data.</a:t>
            </a:r>
          </a:p>
          <a:p>
            <a:endParaRPr lang="en-US" dirty="0"/>
          </a:p>
          <a:p>
            <a:r>
              <a:rPr lang="en-US" dirty="0"/>
              <a:t>https://docs.aws.amazon.com/AmazonCloudWatch/latest/monitoring/cloudwatch_concepts.html</a:t>
            </a:r>
          </a:p>
        </p:txBody>
      </p:sp>
      <p:sp>
        <p:nvSpPr>
          <p:cNvPr id="4" name="Slide Number Placeholder 3"/>
          <p:cNvSpPr>
            <a:spLocks noGrp="1"/>
          </p:cNvSpPr>
          <p:nvPr>
            <p:ph type="sldNum" sz="quarter" idx="5"/>
          </p:nvPr>
        </p:nvSpPr>
        <p:spPr/>
        <p:txBody>
          <a:bodyPr/>
          <a:lstStyle/>
          <a:p>
            <a:fld id="{0C252EC1-BBF4-4B78-8366-A02C4FFA1F92}" type="slidenum">
              <a:rPr lang="en-US" smtClean="0"/>
              <a:t>9</a:t>
            </a:fld>
            <a:endParaRPr lang="en-US"/>
          </a:p>
        </p:txBody>
      </p:sp>
    </p:spTree>
    <p:extLst>
      <p:ext uri="{BB962C8B-B14F-4D97-AF65-F5344CB8AC3E}">
        <p14:creationId xmlns:p14="http://schemas.microsoft.com/office/powerpoint/2010/main" val="4191843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6899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555414" y="469054"/>
            <a:ext cx="3589868" cy="5919895"/>
          </a:xfrm>
          <a:prstGeom prst="rect">
            <a:avLst/>
          </a:prstGeom>
        </p:spPr>
        <p:txBody>
          <a:bodyPr anchor="ctr">
            <a:noAutofit/>
          </a:bodyPr>
          <a:lstStyle>
            <a:lvl1pPr algn="r">
              <a:lnSpc>
                <a:spcPct val="100000"/>
              </a:lnSpc>
              <a:defRPr sz="36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4609253" y="469054"/>
            <a:ext cx="0" cy="5919895"/>
          </a:xfrm>
          <a:prstGeom prst="line">
            <a:avLst/>
          </a:prstGeom>
          <a:ln w="50800">
            <a:solidFill>
              <a:srgbClr val="FF99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5073227" y="469054"/>
            <a:ext cx="6509173" cy="5919895"/>
          </a:xfrm>
          <a:prstGeom prst="rect">
            <a:avLst/>
          </a:prstGeom>
        </p:spPr>
        <p:txBody>
          <a:bodyPr lIns="0" anchor="ctr">
            <a:noAutofit/>
          </a:bodyPr>
          <a:lstStyle>
            <a:lvl1pPr algn="l">
              <a:defRPr sz="2267" b="0" i="0" baseline="0">
                <a:solidFill>
                  <a:srgbClr val="FF9900"/>
                </a:solidFill>
                <a:latin typeface="+mn-lt"/>
                <a:ea typeface="PS TT Commons DemiBold" charset="0"/>
                <a:cs typeface="PS TT Commons DemiBold" charset="0"/>
              </a:defRPr>
            </a:lvl1pPr>
            <a:lvl2pPr algn="l">
              <a:buSzPct val="100000"/>
              <a:defRPr sz="2267" b="0" i="0">
                <a:solidFill>
                  <a:srgbClr val="FF9900"/>
                </a:solidFill>
                <a:latin typeface="PS TT Commons" charset="0"/>
                <a:ea typeface="PS TT Commons" charset="0"/>
                <a:cs typeface="PS TT Commons" charset="0"/>
              </a:defRPr>
            </a:lvl2pPr>
            <a:lvl3pPr marL="804374" indent="-208502" algn="l">
              <a:tabLst/>
              <a:defRPr sz="2267" b="0" i="0">
                <a:solidFill>
                  <a:srgbClr val="FF9900"/>
                </a:solidFill>
                <a:latin typeface="PS TT Commons" charset="0"/>
                <a:ea typeface="PS TT Commons" charset="0"/>
                <a:cs typeface="PS TT Commons" charset="0"/>
              </a:defRPr>
            </a:lvl3pPr>
            <a:lvl4pPr marL="1072146" indent="-189451" algn="l">
              <a:tabLst/>
              <a:defRPr sz="2267" b="0" i="0">
                <a:solidFill>
                  <a:srgbClr val="FF9900"/>
                </a:solidFill>
                <a:latin typeface="PS TT Commons" charset="0"/>
                <a:ea typeface="PS TT Commons" charset="0"/>
                <a:cs typeface="PS TT Commons" charset="0"/>
              </a:defRPr>
            </a:lvl4pPr>
            <a:lvl5pPr marL="1270064" indent="-173575" algn="l">
              <a:tabLst/>
              <a:defRPr sz="2267" b="0" i="0">
                <a:solidFill>
                  <a:srgbClr val="FF9900"/>
                </a:solidFill>
                <a:latin typeface="PS TT Commons" charset="0"/>
                <a:ea typeface="PS TT Commons" charset="0"/>
                <a:cs typeface="PS TT Commons"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8982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034508" y="1889759"/>
            <a:ext cx="2926080" cy="2926080"/>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838202"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8226844"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8035110"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4628388"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4436655"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3960460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a:t>
            </a:r>
          </a:p>
        </p:txBody>
      </p:sp>
    </p:spTree>
    <p:extLst>
      <p:ext uri="{BB962C8B-B14F-4D97-AF65-F5344CB8AC3E}">
        <p14:creationId xmlns:p14="http://schemas.microsoft.com/office/powerpoint/2010/main" val="3160090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555414" y="469054"/>
            <a:ext cx="3589868" cy="5919895"/>
          </a:xfrm>
          <a:prstGeom prst="rect">
            <a:avLst/>
          </a:prstGeom>
        </p:spPr>
        <p:txBody>
          <a:bodyPr anchor="ctr">
            <a:noAutofit/>
          </a:bodyPr>
          <a:lstStyle>
            <a:lvl1pPr algn="r">
              <a:lnSpc>
                <a:spcPct val="100000"/>
              </a:lnSpc>
              <a:defRPr sz="36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4609253" y="469054"/>
            <a:ext cx="0" cy="5919895"/>
          </a:xfrm>
          <a:prstGeom prst="line">
            <a:avLst/>
          </a:prstGeom>
          <a:ln w="50800">
            <a:solidFill>
              <a:srgbClr val="FF99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5073227" y="469054"/>
            <a:ext cx="6509173" cy="5919895"/>
          </a:xfrm>
          <a:prstGeom prst="rect">
            <a:avLst/>
          </a:prstGeom>
        </p:spPr>
        <p:txBody>
          <a:bodyPr lIns="0" anchor="ctr">
            <a:noAutofit/>
          </a:bodyPr>
          <a:lstStyle>
            <a:lvl1pPr algn="l">
              <a:defRPr sz="2267" b="0" i="0" baseline="0">
                <a:solidFill>
                  <a:srgbClr val="FF9900"/>
                </a:solidFill>
                <a:latin typeface="+mn-lt"/>
                <a:ea typeface="PS TT Commons DemiBold" charset="0"/>
                <a:cs typeface="PS TT Commons DemiBold" charset="0"/>
              </a:defRPr>
            </a:lvl1pPr>
            <a:lvl2pPr algn="l">
              <a:buSzPct val="100000"/>
              <a:defRPr sz="2267" b="0" i="0">
                <a:solidFill>
                  <a:srgbClr val="FF9900"/>
                </a:solidFill>
                <a:latin typeface="PS TT Commons" charset="0"/>
                <a:ea typeface="PS TT Commons" charset="0"/>
                <a:cs typeface="PS TT Commons" charset="0"/>
              </a:defRPr>
            </a:lvl2pPr>
            <a:lvl3pPr marL="804374" indent="-208502" algn="l">
              <a:tabLst/>
              <a:defRPr sz="2267" b="0" i="0">
                <a:solidFill>
                  <a:srgbClr val="FF9900"/>
                </a:solidFill>
                <a:latin typeface="PS TT Commons" charset="0"/>
                <a:ea typeface="PS TT Commons" charset="0"/>
                <a:cs typeface="PS TT Commons" charset="0"/>
              </a:defRPr>
            </a:lvl3pPr>
            <a:lvl4pPr marL="1072146" indent="-189451" algn="l">
              <a:tabLst/>
              <a:defRPr sz="2267" b="0" i="0">
                <a:solidFill>
                  <a:srgbClr val="FF9900"/>
                </a:solidFill>
                <a:latin typeface="PS TT Commons" charset="0"/>
                <a:ea typeface="PS TT Commons" charset="0"/>
                <a:cs typeface="PS TT Commons" charset="0"/>
              </a:defRPr>
            </a:lvl4pPr>
            <a:lvl5pPr marL="1270064" indent="-173575" algn="l">
              <a:tabLst/>
              <a:defRPr sz="2267" b="0" i="0">
                <a:solidFill>
                  <a:srgbClr val="FF9900"/>
                </a:solidFill>
                <a:latin typeface="PS TT Commons" charset="0"/>
                <a:ea typeface="PS TT Commons" charset="0"/>
                <a:cs typeface="PS TT Commons"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966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034508" y="1889759"/>
            <a:ext cx="2926080" cy="2926080"/>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838202"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8226844"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8035110"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4628388"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4436655"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7247511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a:t>
            </a:r>
          </a:p>
        </p:txBody>
      </p:sp>
    </p:spTree>
    <p:extLst>
      <p:ext uri="{BB962C8B-B14F-4D97-AF65-F5344CB8AC3E}">
        <p14:creationId xmlns:p14="http://schemas.microsoft.com/office/powerpoint/2010/main" val="31349095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50BDF-13CF-438E-B00A-62D2CF9C80A5}"/>
              </a:ext>
            </a:extLst>
          </p:cNvPr>
          <p:cNvSpPr>
            <a:spLocks noGrp="1"/>
          </p:cNvSpPr>
          <p:nvPr>
            <p:ph type="title"/>
          </p:nvPr>
        </p:nvSpPr>
        <p:spPr/>
        <p:txBody>
          <a:bodyPr/>
          <a:lstStyle>
            <a:lvl1pPr algn="l">
              <a:defRPr/>
            </a:lvl1pPr>
          </a:lstStyle>
          <a:p>
            <a:r>
              <a:rPr lang="en-US" dirty="0"/>
              <a:t>Click to edit Master title style</a:t>
            </a:r>
          </a:p>
        </p:txBody>
      </p:sp>
      <p:sp>
        <p:nvSpPr>
          <p:cNvPr id="4" name="Text Placeholder 3">
            <a:extLst>
              <a:ext uri="{FF2B5EF4-FFF2-40B4-BE49-F238E27FC236}">
                <a16:creationId xmlns:a16="http://schemas.microsoft.com/office/drawing/2014/main" id="{9242D7CA-A554-4788-BC50-B7AF3E0F8E4B}"/>
              </a:ext>
            </a:extLst>
          </p:cNvPr>
          <p:cNvSpPr>
            <a:spLocks noGrp="1"/>
          </p:cNvSpPr>
          <p:nvPr>
            <p:ph type="body" sz="quarter" idx="10"/>
          </p:nvPr>
        </p:nvSpPr>
        <p:spPr>
          <a:xfrm>
            <a:off x="838200" y="1604963"/>
            <a:ext cx="10515600" cy="4572000"/>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1540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Definition">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a:xfrm>
            <a:off x="2143896" y="1997817"/>
            <a:ext cx="7903633" cy="578417"/>
          </a:xfrm>
          <a:ln>
            <a:noFill/>
          </a:ln>
        </p:spPr>
        <p:txBody>
          <a:bodyPr>
            <a:noAutofit/>
          </a:bodyPr>
          <a:lstStyle>
            <a:lvl1pPr marL="0" indent="0">
              <a:buNone/>
              <a:defRPr lang="en-US" sz="3600" b="0" kern="1200" baseline="0" dirty="0">
                <a:solidFill>
                  <a:schemeClr val="accent4"/>
                </a:solidFill>
                <a:latin typeface="+mj-lt"/>
                <a:ea typeface="Tahoma" pitchFamily="34" charset="0"/>
                <a:cs typeface="Tahoma" pitchFamily="34" charset="0"/>
              </a:defRPr>
            </a:lvl1pPr>
          </a:lstStyle>
          <a:p>
            <a:pPr lvl="0"/>
            <a:r>
              <a:rPr lang="en-US" dirty="0"/>
              <a:t>Word to Define – </a:t>
            </a:r>
          </a:p>
        </p:txBody>
      </p:sp>
      <p:sp>
        <p:nvSpPr>
          <p:cNvPr id="4" name="Text Placeholder 6"/>
          <p:cNvSpPr>
            <a:spLocks noGrp="1"/>
          </p:cNvSpPr>
          <p:nvPr>
            <p:ph type="body" sz="quarter" idx="11" hasCustomPrompt="1"/>
          </p:nvPr>
        </p:nvSpPr>
        <p:spPr>
          <a:xfrm>
            <a:off x="2143895" y="2646867"/>
            <a:ext cx="7904212" cy="2175172"/>
          </a:xfrm>
        </p:spPr>
        <p:txBody>
          <a:bodyPr>
            <a:normAutofit/>
          </a:bodyPr>
          <a:lstStyle>
            <a:lvl1pPr marL="0" indent="0">
              <a:buNone/>
              <a:defRPr lang="en-US" sz="2800" kern="1200" dirty="0" smtClean="0">
                <a:solidFill>
                  <a:schemeClr val="tx1"/>
                </a:solidFill>
                <a:latin typeface="+mj-lt"/>
                <a:ea typeface="Tahoma" pitchFamily="34" charset="0"/>
                <a:cs typeface="Tahoma" pitchFamily="34" charset="0"/>
              </a:defRPr>
            </a:lvl1pPr>
            <a:lvl2pPr>
              <a:defRPr lang="en-US" sz="2800" kern="1200" dirty="0" smtClean="0">
                <a:solidFill>
                  <a:schemeClr val="tx1">
                    <a:lumMod val="65000"/>
                    <a:lumOff val="35000"/>
                  </a:schemeClr>
                </a:solidFill>
                <a:latin typeface="Tahoma" pitchFamily="34" charset="0"/>
                <a:ea typeface="Tahoma" pitchFamily="34" charset="0"/>
                <a:cs typeface="Tahoma" pitchFamily="34" charset="0"/>
              </a:defRPr>
            </a:lvl2pPr>
            <a:lvl3pPr>
              <a:defRPr lang="en-US" sz="2800" kern="1200" dirty="0" smtClean="0">
                <a:solidFill>
                  <a:schemeClr val="tx1">
                    <a:lumMod val="65000"/>
                    <a:lumOff val="35000"/>
                  </a:schemeClr>
                </a:solidFill>
                <a:latin typeface="Tahoma" pitchFamily="34" charset="0"/>
                <a:ea typeface="Tahoma" pitchFamily="34" charset="0"/>
                <a:cs typeface="Tahoma" pitchFamily="34" charset="0"/>
              </a:defRPr>
            </a:lvl3pPr>
            <a:lvl4pPr>
              <a:defRPr lang="en-US" sz="2800" kern="1200" dirty="0" smtClean="0">
                <a:solidFill>
                  <a:schemeClr val="tx1">
                    <a:lumMod val="65000"/>
                    <a:lumOff val="35000"/>
                  </a:schemeClr>
                </a:solidFill>
                <a:latin typeface="Tahoma" pitchFamily="34" charset="0"/>
                <a:ea typeface="Tahoma" pitchFamily="34" charset="0"/>
                <a:cs typeface="Tahoma" pitchFamily="34" charset="0"/>
              </a:defRPr>
            </a:lvl4pPr>
            <a:lvl5pPr>
              <a:defRPr lang="en-US" sz="2800" kern="1200" dirty="0">
                <a:solidFill>
                  <a:schemeClr val="tx1">
                    <a:lumMod val="65000"/>
                    <a:lumOff val="35000"/>
                  </a:schemeClr>
                </a:solidFill>
                <a:latin typeface="Tahoma" pitchFamily="34" charset="0"/>
                <a:ea typeface="Tahoma" pitchFamily="34" charset="0"/>
                <a:cs typeface="Tahoma" pitchFamily="34" charset="0"/>
              </a:defRPr>
            </a:lvl5pPr>
          </a:lstStyle>
          <a:p>
            <a:pPr lvl="0"/>
            <a:r>
              <a:rPr lang="en-US" dirty="0"/>
              <a:t>Click to edit definition.</a:t>
            </a:r>
          </a:p>
        </p:txBody>
      </p:sp>
    </p:spTree>
    <p:extLst>
      <p:ext uri="{BB962C8B-B14F-4D97-AF65-F5344CB8AC3E}">
        <p14:creationId xmlns:p14="http://schemas.microsoft.com/office/powerpoint/2010/main" val="393875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963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555414" y="469054"/>
            <a:ext cx="3589868" cy="5919895"/>
          </a:xfrm>
          <a:prstGeom prst="rect">
            <a:avLst/>
          </a:prstGeom>
        </p:spPr>
        <p:txBody>
          <a:bodyPr anchor="ctr">
            <a:noAutofit/>
          </a:bodyPr>
          <a:lstStyle>
            <a:lvl1pPr algn="r">
              <a:lnSpc>
                <a:spcPct val="100000"/>
              </a:lnSpc>
              <a:defRPr sz="36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4609253" y="469054"/>
            <a:ext cx="0" cy="5919895"/>
          </a:xfrm>
          <a:prstGeom prst="line">
            <a:avLst/>
          </a:prstGeom>
          <a:ln w="50800">
            <a:solidFill>
              <a:srgbClr val="FF99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5073227" y="469054"/>
            <a:ext cx="6509173" cy="5919895"/>
          </a:xfrm>
          <a:prstGeom prst="rect">
            <a:avLst/>
          </a:prstGeom>
        </p:spPr>
        <p:txBody>
          <a:bodyPr lIns="0" anchor="ctr">
            <a:noAutofit/>
          </a:bodyPr>
          <a:lstStyle>
            <a:lvl1pPr algn="l">
              <a:defRPr sz="2267" b="0" i="0" baseline="0">
                <a:solidFill>
                  <a:srgbClr val="FF9900"/>
                </a:solidFill>
                <a:latin typeface="+mn-lt"/>
                <a:ea typeface="PS TT Commons DemiBold" charset="0"/>
                <a:cs typeface="PS TT Commons DemiBold" charset="0"/>
              </a:defRPr>
            </a:lvl1pPr>
            <a:lvl2pPr algn="l">
              <a:buSzPct val="100000"/>
              <a:defRPr sz="2267" b="0" i="0">
                <a:solidFill>
                  <a:srgbClr val="FF9900"/>
                </a:solidFill>
                <a:latin typeface="PS TT Commons" charset="0"/>
                <a:ea typeface="PS TT Commons" charset="0"/>
                <a:cs typeface="PS TT Commons" charset="0"/>
              </a:defRPr>
            </a:lvl2pPr>
            <a:lvl3pPr marL="804374" indent="-208502" algn="l">
              <a:tabLst/>
              <a:defRPr sz="2267" b="0" i="0">
                <a:solidFill>
                  <a:srgbClr val="FF9900"/>
                </a:solidFill>
                <a:latin typeface="PS TT Commons" charset="0"/>
                <a:ea typeface="PS TT Commons" charset="0"/>
                <a:cs typeface="PS TT Commons" charset="0"/>
              </a:defRPr>
            </a:lvl3pPr>
            <a:lvl4pPr marL="1072146" indent="-189451" algn="l">
              <a:tabLst/>
              <a:defRPr sz="2267" b="0" i="0">
                <a:solidFill>
                  <a:srgbClr val="FF9900"/>
                </a:solidFill>
                <a:latin typeface="PS TT Commons" charset="0"/>
                <a:ea typeface="PS TT Commons" charset="0"/>
                <a:cs typeface="PS TT Commons" charset="0"/>
              </a:defRPr>
            </a:lvl4pPr>
            <a:lvl5pPr marL="1270064" indent="-173575" algn="l">
              <a:tabLst/>
              <a:defRPr sz="2267" b="0" i="0">
                <a:solidFill>
                  <a:srgbClr val="FF9900"/>
                </a:solidFill>
                <a:latin typeface="PS TT Commons" charset="0"/>
                <a:ea typeface="PS TT Commons" charset="0"/>
                <a:cs typeface="PS TT Commons"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8253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034508" y="1889759"/>
            <a:ext cx="2926080" cy="2926080"/>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838202"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8226844"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8035110"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4628388"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4436655"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871231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a:t>
            </a:r>
          </a:p>
        </p:txBody>
      </p:sp>
    </p:spTree>
    <p:extLst>
      <p:ext uri="{BB962C8B-B14F-4D97-AF65-F5344CB8AC3E}">
        <p14:creationId xmlns:p14="http://schemas.microsoft.com/office/powerpoint/2010/main" val="995048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Bullets">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3E5916C-26A5-4146-A5F7-504CB54D6DBE}"/>
              </a:ext>
            </a:extLst>
          </p:cNvPr>
          <p:cNvSpPr>
            <a:spLocks noGrp="1"/>
          </p:cNvSpPr>
          <p:nvPr>
            <p:ph type="title" hasCustomPrompt="1"/>
          </p:nvPr>
        </p:nvSpPr>
        <p:spPr>
          <a:xfrm>
            <a:off x="838200" y="570865"/>
            <a:ext cx="10515600" cy="543832"/>
          </a:xfrm>
        </p:spPr>
        <p:txBody>
          <a:bodyPr/>
          <a:lstStyle>
            <a:lvl1pPr>
              <a:defRPr/>
            </a:lvl1pPr>
          </a:lstStyle>
          <a:p>
            <a:r>
              <a:rPr lang="en-US" dirty="0"/>
              <a:t>Title and Bullets</a:t>
            </a:r>
          </a:p>
        </p:txBody>
      </p:sp>
      <p:sp>
        <p:nvSpPr>
          <p:cNvPr id="8" name="Content Placeholder 6">
            <a:extLst>
              <a:ext uri="{FF2B5EF4-FFF2-40B4-BE49-F238E27FC236}">
                <a16:creationId xmlns:a16="http://schemas.microsoft.com/office/drawing/2014/main" id="{BC126ACE-31B7-4B43-8CD2-29EF74D29E28}"/>
              </a:ext>
            </a:extLst>
          </p:cNvPr>
          <p:cNvSpPr>
            <a:spLocks noGrp="1"/>
          </p:cNvSpPr>
          <p:nvPr>
            <p:ph sz="quarter" idx="10"/>
          </p:nvPr>
        </p:nvSpPr>
        <p:spPr>
          <a:xfrm>
            <a:off x="838200" y="1613141"/>
            <a:ext cx="10515600" cy="4589462"/>
          </a:xfrm>
        </p:spPr>
        <p:txBody>
          <a:bodyPr/>
          <a:lstStyle>
            <a:lvl1pPr marL="457200" indent="-457200">
              <a:buFont typeface="Arial" panose="020B0604020202020204" pitchFamily="34" charset="0"/>
              <a:buChar char="•"/>
              <a:defRPr sz="2800"/>
            </a:lvl1pPr>
            <a:lvl2pPr>
              <a:defRPr sz="24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3406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2788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9951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theme" Target="../theme/theme2.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theme" Target="../theme/theme6.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838481"/>
      </p:ext>
    </p:extLst>
  </p:cSld>
  <p:clrMap bg1="lt1" tx1="dk1" bg2="lt2" tx2="dk2" accent1="accent1" accent2="accent2" accent3="accent3" accent4="accent4" accent5="accent5" accent6="accent6" hlink="hlink" folHlink="folHlink"/>
  <p:sldLayoutIdLst>
    <p:sldLayoutId id="2147483675" r:id="rId1"/>
    <p:sldLayoutId id="2147483689" r:id="rId2"/>
    <p:sldLayoutId id="2147483702"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838200" y="570865"/>
            <a:ext cx="10515600" cy="543832"/>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838200" y="1825625"/>
            <a:ext cx="10515600" cy="435186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005520"/>
      </p:ext>
    </p:extLst>
  </p:cSld>
  <p:clrMap bg1="lt1" tx1="dk1" bg2="lt2" tx2="dk2" accent1="accent1" accent2="accent2" accent3="accent3" accent4="accent4" accent5="accent5" accent6="accent6" hlink="hlink" folHlink="folHlink"/>
  <p:sldLayoutIdLst>
    <p:sldLayoutId id="2147483679" r:id="rId1"/>
    <p:sldLayoutId id="2147483681" r:id="rId2"/>
    <p:sldLayoutId id="2147483682" r:id="rId3"/>
    <p:sldLayoutId id="2147483701" r:id="rId4"/>
  </p:sldLayoutIdLst>
  <p:txStyles>
    <p:titleStyle>
      <a:lvl1pPr algn="ctr" defTabSz="914423" rtl="0" eaLnBrk="1" latinLnBrk="0" hangingPunct="1">
        <a:lnSpc>
          <a:spcPct val="90000"/>
        </a:lnSpc>
        <a:spcBef>
          <a:spcPct val="0"/>
        </a:spcBef>
        <a:buNone/>
        <a:defRPr sz="3734" kern="1200" baseline="0">
          <a:solidFill>
            <a:schemeClr val="tx1"/>
          </a:solidFill>
          <a:latin typeface="+mj-lt"/>
          <a:ea typeface="+mj-ea"/>
          <a:cs typeface="+mj-cs"/>
        </a:defRPr>
      </a:lvl1pPr>
    </p:titleStyle>
    <p:bodyStyle>
      <a:lvl1pPr marL="57152" marR="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sz="2000" kern="1200">
          <a:solidFill>
            <a:schemeClr val="tx1"/>
          </a:solidFill>
          <a:latin typeface="+mj-lt"/>
          <a:ea typeface="+mn-ea"/>
          <a:cs typeface="+mn-cs"/>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mj-lt"/>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mj-lt"/>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mj-lt"/>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mj-lt"/>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03471"/>
      </p:ext>
    </p:extLst>
  </p:cSld>
  <p:clrMap bg1="lt1" tx1="dk1" bg2="lt2" tx2="dk2" accent1="accent1" accent2="accent2" accent3="accent3" accent4="accent4" accent5="accent5" accent6="accent6" hlink="hlink" folHlink="folHlink"/>
  <p:sldLayoutIdLst>
    <p:sldLayoutId id="214748368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1850234"/>
      </p:ext>
    </p:extLst>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838200" y="570865"/>
            <a:ext cx="10515600" cy="543832"/>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838200" y="1825625"/>
            <a:ext cx="10515600" cy="435186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963852"/>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Lst>
  <p:txStyles>
    <p:titleStyle>
      <a:lvl1pPr algn="ctr" defTabSz="914423" rtl="0" eaLnBrk="1" latinLnBrk="0" hangingPunct="1">
        <a:lnSpc>
          <a:spcPct val="90000"/>
        </a:lnSpc>
        <a:spcBef>
          <a:spcPct val="0"/>
        </a:spcBef>
        <a:buNone/>
        <a:defRPr sz="3734" kern="1200" baseline="0">
          <a:solidFill>
            <a:schemeClr val="tx1"/>
          </a:solidFill>
          <a:latin typeface="+mj-lt"/>
          <a:ea typeface="+mj-ea"/>
          <a:cs typeface="+mj-cs"/>
        </a:defRPr>
      </a:lvl1pPr>
    </p:titleStyle>
    <p:bodyStyle>
      <a:lvl1pPr marL="57152" marR="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sz="2000" kern="1200">
          <a:solidFill>
            <a:schemeClr val="tx1"/>
          </a:solidFill>
          <a:latin typeface="+mj-lt"/>
          <a:ea typeface="+mn-ea"/>
          <a:cs typeface="+mn-cs"/>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mj-lt"/>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mj-lt"/>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mj-lt"/>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mj-lt"/>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838200" y="570865"/>
            <a:ext cx="10515600" cy="543832"/>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838200" y="1825625"/>
            <a:ext cx="10515600" cy="4351867"/>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8969498"/>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Lst>
  <p:txStyles>
    <p:titleStyle>
      <a:lvl1pPr algn="ctr" defTabSz="914423" rtl="0" eaLnBrk="1" latinLnBrk="0" hangingPunct="1">
        <a:lnSpc>
          <a:spcPct val="90000"/>
        </a:lnSpc>
        <a:spcBef>
          <a:spcPct val="0"/>
        </a:spcBef>
        <a:buNone/>
        <a:defRPr sz="3734" kern="1200" baseline="0">
          <a:solidFill>
            <a:schemeClr val="tx1"/>
          </a:solidFill>
          <a:latin typeface="+mj-lt"/>
          <a:ea typeface="+mj-ea"/>
          <a:cs typeface="+mj-cs"/>
        </a:defRPr>
      </a:lvl1pPr>
    </p:titleStyle>
    <p:bodyStyle>
      <a:lvl1pPr marL="57152" marR="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sz="2000" kern="1200">
          <a:solidFill>
            <a:schemeClr val="tx1"/>
          </a:solidFill>
          <a:latin typeface="+mn-lt"/>
          <a:ea typeface="+mn-ea"/>
          <a:cs typeface="+mn-cs"/>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7.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7.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6" y="573752"/>
            <a:ext cx="11725733" cy="3720021"/>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200" normalizeH="0" baseline="0" noProof="0" dirty="0">
                <a:ln>
                  <a:noFill/>
                </a:ln>
                <a:solidFill>
                  <a:srgbClr val="FF9900"/>
                </a:solidFill>
                <a:effectLst/>
                <a:uLnTx/>
                <a:uFillTx/>
                <a:latin typeface="Trebuchet MS" panose="020B0603020202020204" pitchFamily="34" charset="0"/>
                <a:ea typeface="+mn-ea"/>
                <a:cs typeface="+mn-cs"/>
              </a:rPr>
              <a:t>AWS CERTIFIED </a:t>
            </a:r>
            <a:br>
              <a:rPr kumimoji="0" lang="en-US" sz="10800" b="1"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br>
            <a:r>
              <a:rPr kumimoji="0" lang="en-US" sz="7600" b="1" i="0" u="none" strike="noStrike" kern="1200" cap="none" spc="-100" normalizeH="0" baseline="0" noProof="0" dirty="0">
                <a:ln>
                  <a:noFill/>
                </a:ln>
                <a:solidFill>
                  <a:prstClr val="black"/>
                </a:solidFill>
                <a:effectLst/>
                <a:uLnTx/>
                <a:uFillTx/>
                <a:latin typeface="Trebuchet MS" panose="020B0603020202020204" pitchFamily="34" charset="0"/>
                <a:ea typeface="+mn-ea"/>
                <a:cs typeface="+mn-cs"/>
              </a:rPr>
              <a:t>SOLUTIONS ARCHITECT - ASSOCIATE</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050" b="0" i="0" u="none" strike="noStrike" kern="1200" cap="none" spc="0" normalizeH="0" baseline="0" noProof="0" dirty="0">
              <a:ln>
                <a:noFill/>
              </a:ln>
              <a:solidFill>
                <a:srgbClr val="FF9900"/>
              </a:solidFill>
              <a:effectLst/>
              <a:uLnTx/>
              <a:uFillTx/>
              <a:latin typeface="Trebuchet MS" panose="020B0603020202020204" pitchFamily="34" charset="0"/>
              <a:ea typeface="+mn-ea"/>
              <a:cs typeface="+mn-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9900"/>
                </a:solidFill>
                <a:effectLst/>
                <a:uLnTx/>
                <a:uFillTx/>
                <a:latin typeface="Trebuchet MS" panose="020B0603020202020204" pitchFamily="34" charset="0"/>
                <a:ea typeface="+mn-ea"/>
                <a:cs typeface="+mn-cs"/>
              </a:rPr>
              <a:t>Monitoring</a:t>
            </a:r>
          </a:p>
        </p:txBody>
      </p:sp>
      <p:pic>
        <p:nvPicPr>
          <p:cNvPr id="5" name="Picture 4" descr="A person with red hair and glasses&#10;&#10;Description automatically generated with low confidence">
            <a:extLst>
              <a:ext uri="{FF2B5EF4-FFF2-40B4-BE49-F238E27FC236}">
                <a16:creationId xmlns:a16="http://schemas.microsoft.com/office/drawing/2014/main" id="{73E8CC66-16EE-4ABC-BCCD-8C705E27F2A9}"/>
              </a:ext>
            </a:extLst>
          </p:cNvPr>
          <p:cNvPicPr>
            <a:picLocks/>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9003" r="6260"/>
          <a:stretch/>
        </p:blipFill>
        <p:spPr>
          <a:xfrm>
            <a:off x="666340" y="4549356"/>
            <a:ext cx="1704467" cy="1705755"/>
          </a:xfrm>
          <a:prstGeom prst="ellipse">
            <a:avLst/>
          </a:prstGeom>
          <a:ln w="6350">
            <a:solidFill>
              <a:schemeClr val="bg1">
                <a:lumMod val="65000"/>
              </a:schemeClr>
            </a:solidFill>
          </a:ln>
        </p:spPr>
      </p:pic>
      <p:sp>
        <p:nvSpPr>
          <p:cNvPr id="9" name="TextBox 8">
            <a:extLst>
              <a:ext uri="{FF2B5EF4-FFF2-40B4-BE49-F238E27FC236}">
                <a16:creationId xmlns:a16="http://schemas.microsoft.com/office/drawing/2014/main" id="{CF2C38AD-68AD-4702-9A7F-BF33C4311D3C}"/>
              </a:ext>
            </a:extLst>
          </p:cNvPr>
          <p:cNvSpPr txBox="1"/>
          <p:nvPr/>
        </p:nvSpPr>
        <p:spPr>
          <a:xfrm>
            <a:off x="2568046" y="5136113"/>
            <a:ext cx="5160108" cy="8925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200" normalizeH="0" baseline="0" noProof="0" dirty="0">
                <a:ln>
                  <a:noFill/>
                </a:ln>
                <a:solidFill>
                  <a:prstClr val="black"/>
                </a:solidFill>
                <a:effectLst/>
                <a:uLnTx/>
                <a:uFillTx/>
                <a:latin typeface="Trebuchet MS" panose="020B0603020202020204"/>
                <a:ea typeface="+mn-ea"/>
                <a:cs typeface="+mn-cs"/>
              </a:rPr>
              <a:t>AMBER ISRAELSEN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a:noFill/>
                </a:ln>
                <a:solidFill>
                  <a:prstClr val="black"/>
                </a:solidFill>
                <a:effectLst/>
                <a:uLnTx/>
                <a:uFillTx/>
                <a:latin typeface="Trebuchet MS" panose="020B0603020202020204"/>
                <a:ea typeface="+mn-ea"/>
                <a:cs typeface="+mn-cs"/>
              </a:rPr>
              <a:t>Developer | Technical Trainer</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3263" y="5167713"/>
            <a:ext cx="1339660" cy="801563"/>
          </a:xfrm>
          <a:prstGeom prst="rect">
            <a:avLst/>
          </a:prstGeom>
        </p:spPr>
      </p:pic>
      <p:pic>
        <p:nvPicPr>
          <p:cNvPr id="10" name="Picture 9" descr="A blue sign with white text&#10;&#10;Description automatically generated with medium confidence">
            <a:extLst>
              <a:ext uri="{FF2B5EF4-FFF2-40B4-BE49-F238E27FC236}">
                <a16:creationId xmlns:a16="http://schemas.microsoft.com/office/drawing/2014/main" id="{4FE99420-6A70-4102-DDC0-68AD320E8192}"/>
              </a:ext>
            </a:extLst>
          </p:cNvPr>
          <p:cNvPicPr>
            <a:picLocks noChangeAspect="1"/>
          </p:cNvPicPr>
          <p:nvPr/>
        </p:nvPicPr>
        <p:blipFill rotWithShape="1">
          <a:blip r:embed="rId6">
            <a:extLst>
              <a:ext uri="{28A0092B-C50C-407E-A947-70E740481C1C}">
                <a14:useLocalDpi xmlns:a14="http://schemas.microsoft.com/office/drawing/2010/main" val="0"/>
              </a:ext>
            </a:extLst>
          </a:blip>
          <a:srcRect l="25313" r="23829"/>
          <a:stretch/>
        </p:blipFill>
        <p:spPr>
          <a:xfrm>
            <a:off x="10313102" y="4907506"/>
            <a:ext cx="1283529" cy="1321975"/>
          </a:xfrm>
          <a:prstGeom prst="rect">
            <a:avLst/>
          </a:prstGeom>
        </p:spPr>
      </p:pic>
    </p:spTree>
    <p:extLst>
      <p:ext uri="{BB962C8B-B14F-4D97-AF65-F5344CB8AC3E}">
        <p14:creationId xmlns:p14="http://schemas.microsoft.com/office/powerpoint/2010/main" val="1232106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EF3787-486D-EAB4-CAC0-FE724EFC47A8}"/>
              </a:ext>
            </a:extLst>
          </p:cNvPr>
          <p:cNvPicPr>
            <a:picLocks noChangeAspect="1"/>
          </p:cNvPicPr>
          <p:nvPr/>
        </p:nvPicPr>
        <p:blipFill>
          <a:blip r:embed="rId3"/>
          <a:stretch>
            <a:fillRect/>
          </a:stretch>
        </p:blipFill>
        <p:spPr>
          <a:xfrm>
            <a:off x="2090216" y="2293757"/>
            <a:ext cx="8011568" cy="2270485"/>
          </a:xfrm>
          <a:prstGeom prst="rect">
            <a:avLst/>
          </a:prstGeom>
          <a:ln>
            <a:solidFill>
              <a:schemeClr val="bg1">
                <a:lumMod val="65000"/>
              </a:schemeClr>
            </a:solidFill>
          </a:ln>
        </p:spPr>
      </p:pic>
      <p:sp>
        <p:nvSpPr>
          <p:cNvPr id="6" name="Rectangle 5">
            <a:extLst>
              <a:ext uri="{FF2B5EF4-FFF2-40B4-BE49-F238E27FC236}">
                <a16:creationId xmlns:a16="http://schemas.microsoft.com/office/drawing/2014/main" id="{3C234C47-5F1B-47AB-2D86-B40EEB0B3AAA}"/>
              </a:ext>
            </a:extLst>
          </p:cNvPr>
          <p:cNvSpPr/>
          <p:nvPr/>
        </p:nvSpPr>
        <p:spPr>
          <a:xfrm>
            <a:off x="2090215" y="4226579"/>
            <a:ext cx="1300619" cy="337663"/>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7" name="Rectangle 6">
            <a:extLst>
              <a:ext uri="{FF2B5EF4-FFF2-40B4-BE49-F238E27FC236}">
                <a16:creationId xmlns:a16="http://schemas.microsoft.com/office/drawing/2014/main" id="{5E1A4C7B-1F4C-A063-5177-13607C335B13}"/>
              </a:ext>
            </a:extLst>
          </p:cNvPr>
          <p:cNvSpPr/>
          <p:nvPr/>
        </p:nvSpPr>
        <p:spPr>
          <a:xfrm>
            <a:off x="1084150" y="5114074"/>
            <a:ext cx="7575107" cy="684922"/>
          </a:xfrm>
          <a:prstGeom prst="rect">
            <a:avLst/>
          </a:prstGeom>
          <a:solidFill>
            <a:srgbClr val="FF9900"/>
          </a:solid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err="1">
                <a:ln>
                  <a:noFill/>
                </a:ln>
                <a:solidFill>
                  <a:prstClr val="white"/>
                </a:solidFill>
                <a:effectLst/>
                <a:uLnTx/>
                <a:uFillTx/>
                <a:latin typeface="Trebuchet MS" panose="020B0603020202020204"/>
                <a:ea typeface="+mn-ea"/>
                <a:cs typeface="+mn-cs"/>
              </a:rPr>
              <a:t>CPUUtilization</a:t>
            </a:r>
            <a:r>
              <a:rPr kumimoji="0" lang="en-US" sz="2600" b="0" i="0" u="none" strike="noStrike" kern="1200" cap="none" spc="0" normalizeH="0" baseline="0" noProof="0" dirty="0">
                <a:ln>
                  <a:noFill/>
                </a:ln>
                <a:solidFill>
                  <a:prstClr val="white"/>
                </a:solidFill>
                <a:effectLst/>
                <a:uLnTx/>
                <a:uFillTx/>
                <a:latin typeface="Trebuchet MS" panose="020B0603020202020204"/>
                <a:ea typeface="+mn-ea"/>
                <a:cs typeface="+mn-cs"/>
              </a:rPr>
              <a:t>: The metric or variable to monitor</a:t>
            </a:r>
            <a:endParaRPr lang="en-US" sz="2000" dirty="0">
              <a:solidFill>
                <a:prstClr val="white"/>
              </a:solidFill>
              <a:latin typeface="Trebuchet MS" panose="020B0603020202020204"/>
            </a:endParaRPr>
          </a:p>
        </p:txBody>
      </p:sp>
      <p:cxnSp>
        <p:nvCxnSpPr>
          <p:cNvPr id="8" name="Connector: Elbow 7">
            <a:extLst>
              <a:ext uri="{FF2B5EF4-FFF2-40B4-BE49-F238E27FC236}">
                <a16:creationId xmlns:a16="http://schemas.microsoft.com/office/drawing/2014/main" id="{C3B4FC03-748E-7796-EB85-2D114FDF9FAC}"/>
              </a:ext>
            </a:extLst>
          </p:cNvPr>
          <p:cNvCxnSpPr>
            <a:cxnSpLocks/>
            <a:stCxn id="7" idx="0"/>
            <a:endCxn id="6" idx="2"/>
          </p:cNvCxnSpPr>
          <p:nvPr/>
        </p:nvCxnSpPr>
        <p:spPr>
          <a:xfrm rot="16200000" flipV="1">
            <a:off x="3531199" y="3773568"/>
            <a:ext cx="549832" cy="2131179"/>
          </a:xfrm>
          <a:prstGeom prst="bentConnector3">
            <a:avLst>
              <a:gd name="adj1" fmla="val 50000"/>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cxnSp>
      <p:sp>
        <p:nvSpPr>
          <p:cNvPr id="18" name="Rectangle 17">
            <a:extLst>
              <a:ext uri="{FF2B5EF4-FFF2-40B4-BE49-F238E27FC236}">
                <a16:creationId xmlns:a16="http://schemas.microsoft.com/office/drawing/2014/main" id="{586ECC1D-932B-6166-AB9D-E7E89027D100}"/>
              </a:ext>
            </a:extLst>
          </p:cNvPr>
          <p:cNvSpPr/>
          <p:nvPr/>
        </p:nvSpPr>
        <p:spPr>
          <a:xfrm>
            <a:off x="5631869" y="2542702"/>
            <a:ext cx="868083" cy="1059814"/>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cxnSp>
        <p:nvCxnSpPr>
          <p:cNvPr id="19" name="Connector: Elbow 18">
            <a:extLst>
              <a:ext uri="{FF2B5EF4-FFF2-40B4-BE49-F238E27FC236}">
                <a16:creationId xmlns:a16="http://schemas.microsoft.com/office/drawing/2014/main" id="{C073329C-C5BB-9FDB-2FC0-F6D2AEEDEE7E}"/>
              </a:ext>
            </a:extLst>
          </p:cNvPr>
          <p:cNvCxnSpPr>
            <a:cxnSpLocks/>
            <a:stCxn id="18" idx="0"/>
            <a:endCxn id="21" idx="2"/>
          </p:cNvCxnSpPr>
          <p:nvPr/>
        </p:nvCxnSpPr>
        <p:spPr>
          <a:xfrm rot="5400000" flipH="1" flipV="1">
            <a:off x="6878816" y="836165"/>
            <a:ext cx="893632" cy="2519443"/>
          </a:xfrm>
          <a:prstGeom prst="bentConnector3">
            <a:avLst>
              <a:gd name="adj1" fmla="val 50000"/>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cxnSp>
      <p:sp>
        <p:nvSpPr>
          <p:cNvPr id="20" name="Rectangle 19">
            <a:extLst>
              <a:ext uri="{FF2B5EF4-FFF2-40B4-BE49-F238E27FC236}">
                <a16:creationId xmlns:a16="http://schemas.microsoft.com/office/drawing/2014/main" id="{CC689D83-FD0C-165E-355C-1750ECEB8127}"/>
              </a:ext>
            </a:extLst>
          </p:cNvPr>
          <p:cNvSpPr/>
          <p:nvPr/>
        </p:nvSpPr>
        <p:spPr>
          <a:xfrm>
            <a:off x="8225215" y="2542702"/>
            <a:ext cx="868083" cy="1059814"/>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21" name="Rectangle 20">
            <a:extLst>
              <a:ext uri="{FF2B5EF4-FFF2-40B4-BE49-F238E27FC236}">
                <a16:creationId xmlns:a16="http://schemas.microsoft.com/office/drawing/2014/main" id="{2EA1DA8C-E37F-3EDE-F349-8AD8781EF703}"/>
              </a:ext>
            </a:extLst>
          </p:cNvPr>
          <p:cNvSpPr/>
          <p:nvPr/>
        </p:nvSpPr>
        <p:spPr>
          <a:xfrm>
            <a:off x="6065910" y="1084816"/>
            <a:ext cx="5038888" cy="564254"/>
          </a:xfrm>
          <a:prstGeom prst="rect">
            <a:avLst/>
          </a:prstGeom>
          <a:solidFill>
            <a:srgbClr val="FF9900"/>
          </a:solid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white"/>
                </a:solidFill>
                <a:effectLst/>
                <a:uLnTx/>
                <a:uFillTx/>
                <a:latin typeface="Trebuchet MS" panose="020B0603020202020204"/>
                <a:ea typeface="+mn-ea"/>
                <a:cs typeface="+mn-cs"/>
              </a:rPr>
              <a:t>Values of the variable over time</a:t>
            </a:r>
          </a:p>
        </p:txBody>
      </p:sp>
      <p:cxnSp>
        <p:nvCxnSpPr>
          <p:cNvPr id="25" name="Connector: Elbow 24">
            <a:extLst>
              <a:ext uri="{FF2B5EF4-FFF2-40B4-BE49-F238E27FC236}">
                <a16:creationId xmlns:a16="http://schemas.microsoft.com/office/drawing/2014/main" id="{CB4D7B5A-9134-D657-BE7F-4597FEA7F200}"/>
              </a:ext>
            </a:extLst>
          </p:cNvPr>
          <p:cNvCxnSpPr>
            <a:cxnSpLocks/>
            <a:stCxn id="20" idx="0"/>
            <a:endCxn id="21" idx="2"/>
          </p:cNvCxnSpPr>
          <p:nvPr/>
        </p:nvCxnSpPr>
        <p:spPr>
          <a:xfrm rot="16200000" flipV="1">
            <a:off x="8175490" y="2058934"/>
            <a:ext cx="893632" cy="73903"/>
          </a:xfrm>
          <a:prstGeom prst="bentConnector3">
            <a:avLst>
              <a:gd name="adj1" fmla="val 50000"/>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019282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8" grpId="0" animBg="1"/>
      <p:bldP spid="20" grpId="0" animBg="1"/>
      <p:bldP spid="2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3AFFD9-B8AD-494D-92FC-D027CE87D32D}"/>
              </a:ext>
            </a:extLst>
          </p:cNvPr>
          <p:cNvSpPr>
            <a:spLocks noGrp="1"/>
          </p:cNvSpPr>
          <p:nvPr>
            <p:ph type="title"/>
          </p:nvPr>
        </p:nvSpPr>
        <p:spPr/>
        <p:txBody>
          <a:bodyPr/>
          <a:lstStyle/>
          <a:p>
            <a:r>
              <a:rPr lang="en-US" dirty="0"/>
              <a:t>Basic vs. Detailed Monitoring</a:t>
            </a:r>
          </a:p>
        </p:txBody>
      </p:sp>
      <p:cxnSp>
        <p:nvCxnSpPr>
          <p:cNvPr id="7" name="Straight Connector 6">
            <a:extLst>
              <a:ext uri="{FF2B5EF4-FFF2-40B4-BE49-F238E27FC236}">
                <a16:creationId xmlns:a16="http://schemas.microsoft.com/office/drawing/2014/main" id="{5332B788-C62C-4BBA-AFF6-E1FA3FE4A01D}"/>
              </a:ext>
            </a:extLst>
          </p:cNvPr>
          <p:cNvCxnSpPr/>
          <p:nvPr/>
        </p:nvCxnSpPr>
        <p:spPr>
          <a:xfrm>
            <a:off x="6096000" y="1576137"/>
            <a:ext cx="0" cy="3753852"/>
          </a:xfrm>
          <a:prstGeom prst="line">
            <a:avLst/>
          </a:prstGeom>
          <a:ln>
            <a:solidFill>
              <a:srgbClr val="FF99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E76C268-FACB-4F7B-A633-FA1958FF037D}"/>
              </a:ext>
            </a:extLst>
          </p:cNvPr>
          <p:cNvSpPr txBox="1"/>
          <p:nvPr/>
        </p:nvSpPr>
        <p:spPr>
          <a:xfrm>
            <a:off x="2719139" y="1582155"/>
            <a:ext cx="3104146" cy="517358"/>
          </a:xfrm>
          <a:prstGeom prst="rect">
            <a:avLst/>
          </a:prstGeom>
        </p:spPr>
        <p:txBody>
          <a:bodyPr vert="horz" wrap="square" lIns="0" tIns="32970" rIns="65939" bIns="32970" rtlCol="0" anchor="b" anchorCtr="0">
            <a:noAutofit/>
          </a:bodyPr>
          <a:lstStyle/>
          <a:p>
            <a:pPr marL="0" marR="0" lvl="0" indent="0" algn="r" defTabSz="439502" rtl="0" eaLnBrk="1" fontAlgn="auto" latinLnBrk="0" hangingPunct="1">
              <a:lnSpc>
                <a:spcPct val="85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BASIC</a:t>
            </a:r>
          </a:p>
        </p:txBody>
      </p:sp>
      <p:sp>
        <p:nvSpPr>
          <p:cNvPr id="9" name="TextBox 8">
            <a:extLst>
              <a:ext uri="{FF2B5EF4-FFF2-40B4-BE49-F238E27FC236}">
                <a16:creationId xmlns:a16="http://schemas.microsoft.com/office/drawing/2014/main" id="{E514960F-E408-4D8D-8EA8-763E0FAE2559}"/>
              </a:ext>
            </a:extLst>
          </p:cNvPr>
          <p:cNvSpPr txBox="1"/>
          <p:nvPr/>
        </p:nvSpPr>
        <p:spPr>
          <a:xfrm>
            <a:off x="6368716" y="1582155"/>
            <a:ext cx="3104146" cy="517358"/>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DETAILED</a:t>
            </a:r>
          </a:p>
        </p:txBody>
      </p:sp>
      <p:sp>
        <p:nvSpPr>
          <p:cNvPr id="10" name="TextBox 9">
            <a:extLst>
              <a:ext uri="{FF2B5EF4-FFF2-40B4-BE49-F238E27FC236}">
                <a16:creationId xmlns:a16="http://schemas.microsoft.com/office/drawing/2014/main" id="{B8C0DA1E-1D85-4FF7-BE86-93ACE7684235}"/>
              </a:ext>
            </a:extLst>
          </p:cNvPr>
          <p:cNvSpPr txBox="1"/>
          <p:nvPr/>
        </p:nvSpPr>
        <p:spPr>
          <a:xfrm>
            <a:off x="980505" y="2139845"/>
            <a:ext cx="4848138" cy="1830573"/>
          </a:xfrm>
          <a:prstGeom prst="rect">
            <a:avLst/>
          </a:prstGeom>
          <a:noFill/>
        </p:spPr>
        <p:txBody>
          <a:bodyPr vert="horz" wrap="square" lIns="0" tIns="32970" rIns="65939" bIns="32970" rtlCol="0" anchor="t" anchorCtr="0">
            <a:noAutofit/>
          </a:bodyPr>
          <a:lstStyle/>
          <a:p>
            <a:pPr marL="0" marR="0" lvl="0" indent="0" algn="r" defTabSz="43950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Supported by most services, and </a:t>
            </a:r>
            <a:b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b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enabled automatically</a:t>
            </a:r>
          </a:p>
          <a:p>
            <a:pPr marL="0" marR="0" lvl="0" indent="0" algn="r" defTabSz="43950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Free of charge</a:t>
            </a:r>
          </a:p>
          <a:p>
            <a:pPr marL="0" marR="0" lvl="0" indent="0" algn="r" defTabSz="439502" rtl="0" eaLnBrk="1" fontAlgn="auto" latinLnBrk="0" hangingPunct="1">
              <a:lnSpc>
                <a:spcPct val="100000"/>
              </a:lnSpc>
              <a:spcBef>
                <a:spcPts val="600"/>
              </a:spcBef>
              <a:spcAft>
                <a:spcPts val="600"/>
              </a:spcAft>
              <a:buClrTx/>
              <a:buSzTx/>
              <a:buFontTx/>
              <a:buNone/>
              <a:tabLst/>
              <a:defRPr/>
            </a:pPr>
            <a:r>
              <a:rPr lang="en-US" sz="2000" dirty="0">
                <a:solidFill>
                  <a:srgbClr val="404040"/>
                </a:solidFill>
                <a:latin typeface="Trebuchet MS" panose="020B0603020202020204"/>
                <a:ea typeface="PS TT Commons" charset="0"/>
                <a:cs typeface="PS TT Commons" charset="0"/>
              </a:rPr>
              <a:t>Metrics published at 5-minute intervals</a:t>
            </a:r>
            <a:endParaRPr kumimoji="0" lang="en-US" sz="2000" b="0" i="0" u="none" strike="noStrike" kern="1200" cap="none" spc="-20" normalizeH="0" baseline="0" noProof="0" dirty="0">
              <a:ln>
                <a:noFill/>
              </a:ln>
              <a:solidFill>
                <a:srgbClr val="404040"/>
              </a:solidFill>
              <a:effectLst/>
              <a:uLnTx/>
              <a:uFillTx/>
              <a:latin typeface="Trebuchet MS" panose="020B0603020202020204"/>
              <a:ea typeface="PS TT Commons" charset="0"/>
              <a:cs typeface="PS TT Commons" charset="0"/>
            </a:endParaRPr>
          </a:p>
        </p:txBody>
      </p:sp>
      <p:sp>
        <p:nvSpPr>
          <p:cNvPr id="11" name="TextBox 10">
            <a:extLst>
              <a:ext uri="{FF2B5EF4-FFF2-40B4-BE49-F238E27FC236}">
                <a16:creationId xmlns:a16="http://schemas.microsoft.com/office/drawing/2014/main" id="{C5A657D1-2C8A-47F1-B42F-CA19C24EABAD}"/>
              </a:ext>
            </a:extLst>
          </p:cNvPr>
          <p:cNvSpPr txBox="1"/>
          <p:nvPr/>
        </p:nvSpPr>
        <p:spPr>
          <a:xfrm>
            <a:off x="6368716" y="2139846"/>
            <a:ext cx="4659168" cy="1830573"/>
          </a:xfrm>
          <a:prstGeom prst="rect">
            <a:avLst/>
          </a:prstGeom>
        </p:spPr>
        <p:txBody>
          <a:bodyPr vert="horz" wrap="square" lIns="0" tIns="32970" rIns="65939" bIns="32970" rtlCol="0" anchor="t" anchorCtr="0">
            <a:noAutofit/>
          </a:bodyPr>
          <a:lstStyle/>
          <a:p>
            <a:pPr marL="0" marR="0" lvl="0" indent="0" algn="l" defTabSz="43950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Supported</a:t>
            </a:r>
            <a:r>
              <a:rPr kumimoji="0" lang="en-US" sz="2000" b="0" i="0" u="none" strike="noStrike" kern="1200" cap="none" spc="0" normalizeH="0" noProof="0" dirty="0">
                <a:ln>
                  <a:noFill/>
                </a:ln>
                <a:solidFill>
                  <a:srgbClr val="404040"/>
                </a:solidFill>
                <a:effectLst/>
                <a:uLnTx/>
                <a:uFillTx/>
                <a:latin typeface="Trebuchet MS" panose="020B0603020202020204"/>
                <a:ea typeface="PS TT Commons" charset="0"/>
                <a:cs typeface="PS TT Commons" charset="0"/>
              </a:rPr>
              <a:t> by some services, and must be manually activated</a:t>
            </a:r>
          </a:p>
          <a:p>
            <a:pPr marL="0" marR="0" lvl="0" indent="0" algn="l" defTabSz="43950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noProof="0" dirty="0">
                <a:ln>
                  <a:noFill/>
                </a:ln>
                <a:solidFill>
                  <a:srgbClr val="404040"/>
                </a:solidFill>
                <a:effectLst/>
                <a:uLnTx/>
                <a:uFillTx/>
                <a:latin typeface="Trebuchet MS" panose="020B0603020202020204"/>
                <a:ea typeface="PS TT Commons" charset="0"/>
                <a:cs typeface="PS TT Commons" charset="0"/>
              </a:rPr>
              <a:t>Incurs additional cost</a:t>
            </a:r>
          </a:p>
          <a:p>
            <a:pPr marL="0" marR="0" lvl="0" indent="0" algn="l" defTabSz="439502" rtl="0" eaLnBrk="1" fontAlgn="auto" latinLnBrk="0" hangingPunct="1">
              <a:lnSpc>
                <a:spcPct val="100000"/>
              </a:lnSpc>
              <a:spcBef>
                <a:spcPts val="600"/>
              </a:spcBef>
              <a:spcAft>
                <a:spcPts val="600"/>
              </a:spcAft>
              <a:buClrTx/>
              <a:buSzTx/>
              <a:buFontTx/>
              <a:buNone/>
              <a:tabLst/>
              <a:defRPr/>
            </a:pPr>
            <a:r>
              <a:rPr lang="en-US" sz="2000" dirty="0">
                <a:solidFill>
                  <a:srgbClr val="404040"/>
                </a:solidFill>
                <a:latin typeface="Trebuchet MS" panose="020B0603020202020204"/>
                <a:ea typeface="PS TT Commons" charset="0"/>
                <a:cs typeface="PS TT Commons" charset="0"/>
              </a:rPr>
              <a:t>Metrics published at 1-minute intervals</a:t>
            </a:r>
            <a:endPar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endParaRPr>
          </a:p>
          <a:p>
            <a:pPr marL="0" marR="0" lvl="0" indent="0" algn="l" defTabSz="439502" rtl="0" eaLnBrk="1" fontAlgn="auto" latinLnBrk="0" hangingPunct="1">
              <a:lnSpc>
                <a:spcPct val="100000"/>
              </a:lnSpc>
              <a:spcBef>
                <a:spcPts val="600"/>
              </a:spcBef>
              <a:spcAft>
                <a:spcPts val="600"/>
              </a:spcAft>
              <a:buClrTx/>
              <a:buSzTx/>
              <a:buFontTx/>
              <a:buNone/>
              <a:tabLst/>
              <a:defRPr/>
            </a:pPr>
            <a:endPar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endParaRPr>
          </a:p>
        </p:txBody>
      </p:sp>
    </p:spTree>
    <p:extLst>
      <p:ext uri="{BB962C8B-B14F-4D97-AF65-F5344CB8AC3E}">
        <p14:creationId xmlns:p14="http://schemas.microsoft.com/office/powerpoint/2010/main" val="428627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uiExpand="1" build="p"/>
      <p:bldP spid="11"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FAB433-6F23-E9A7-BA31-D9A9700053AC}"/>
              </a:ext>
            </a:extLst>
          </p:cNvPr>
          <p:cNvSpPr>
            <a:spLocks noGrp="1"/>
          </p:cNvSpPr>
          <p:nvPr>
            <p:ph type="body" sz="quarter" idx="10"/>
          </p:nvPr>
        </p:nvSpPr>
        <p:spPr/>
        <p:txBody>
          <a:bodyPr/>
          <a:lstStyle/>
          <a:p>
            <a:r>
              <a:rPr lang="en-US" sz="2800" dirty="0">
                <a:latin typeface="+mj-lt"/>
              </a:rPr>
              <a:t>Standard resolution</a:t>
            </a:r>
          </a:p>
          <a:p>
            <a:pPr lvl="1"/>
            <a:r>
              <a:rPr lang="en-US" sz="2000" dirty="0">
                <a:latin typeface="+mj-lt"/>
              </a:rPr>
              <a:t>Data at a granularity of 1 minute</a:t>
            </a:r>
          </a:p>
          <a:p>
            <a:pPr lvl="1"/>
            <a:r>
              <a:rPr lang="en-US" sz="2000" dirty="0">
                <a:latin typeface="+mj-lt"/>
              </a:rPr>
              <a:t>e.g., </a:t>
            </a:r>
            <a:r>
              <a:rPr lang="en-US" sz="2000" dirty="0" err="1">
                <a:latin typeface="+mj-lt"/>
              </a:rPr>
              <a:t>CPUUtilization</a:t>
            </a:r>
            <a:r>
              <a:rPr lang="en-US" sz="2000" dirty="0">
                <a:latin typeface="+mj-lt"/>
              </a:rPr>
              <a:t> taken at 15:00:16 would have a timestamp of 15:00</a:t>
            </a:r>
          </a:p>
          <a:p>
            <a:r>
              <a:rPr lang="en-US" sz="2800" dirty="0">
                <a:latin typeface="+mj-lt"/>
              </a:rPr>
              <a:t>High resolution</a:t>
            </a:r>
          </a:p>
          <a:p>
            <a:pPr lvl="1"/>
            <a:r>
              <a:rPr lang="en-US" sz="2000" dirty="0">
                <a:latin typeface="+mj-lt"/>
              </a:rPr>
              <a:t>Data at a granularity of 1 second</a:t>
            </a:r>
          </a:p>
          <a:p>
            <a:pPr lvl="1"/>
            <a:r>
              <a:rPr lang="en-US" sz="2000" dirty="0">
                <a:latin typeface="+mj-lt"/>
              </a:rPr>
              <a:t>e.g., </a:t>
            </a:r>
            <a:r>
              <a:rPr lang="en-US" sz="2000" dirty="0" err="1">
                <a:latin typeface="+mj-lt"/>
              </a:rPr>
              <a:t>CPUUtilization</a:t>
            </a:r>
            <a:r>
              <a:rPr lang="en-US" sz="2000" dirty="0">
                <a:latin typeface="+mj-lt"/>
              </a:rPr>
              <a:t> taken at 15:00:16 would have a timestamp of 15:00:16</a:t>
            </a:r>
          </a:p>
          <a:p>
            <a:r>
              <a:rPr lang="en-US" sz="2800" dirty="0">
                <a:latin typeface="+mj-lt"/>
              </a:rPr>
              <a:t>Examples of combinations</a:t>
            </a:r>
          </a:p>
          <a:p>
            <a:pPr lvl="1"/>
            <a:r>
              <a:rPr lang="en-US" dirty="0">
                <a:latin typeface="+mj-lt"/>
              </a:rPr>
              <a:t>Basic monitoring with High resolution</a:t>
            </a:r>
          </a:p>
          <a:p>
            <a:pPr lvl="2"/>
            <a:r>
              <a:rPr lang="en-US" sz="1800" dirty="0">
                <a:latin typeface="+mj-lt"/>
              </a:rPr>
              <a:t>Data </a:t>
            </a:r>
            <a:r>
              <a:rPr lang="en-US" sz="1800" b="1" dirty="0">
                <a:latin typeface="+mj-lt"/>
              </a:rPr>
              <a:t>published</a:t>
            </a:r>
            <a:r>
              <a:rPr lang="en-US" sz="1800" dirty="0">
                <a:latin typeface="+mj-lt"/>
              </a:rPr>
              <a:t> every 5 minutes, and you can drill down to a specific second</a:t>
            </a:r>
          </a:p>
          <a:p>
            <a:pPr lvl="1"/>
            <a:r>
              <a:rPr lang="en-US" dirty="0">
                <a:latin typeface="+mj-lt"/>
              </a:rPr>
              <a:t>Detailed monitoring with Standard resolution </a:t>
            </a:r>
          </a:p>
          <a:p>
            <a:pPr lvl="2"/>
            <a:r>
              <a:rPr lang="en-US" sz="1800" dirty="0">
                <a:latin typeface="+mj-lt"/>
              </a:rPr>
              <a:t>Data </a:t>
            </a:r>
            <a:r>
              <a:rPr lang="en-US" sz="1800" b="1" dirty="0">
                <a:latin typeface="+mj-lt"/>
              </a:rPr>
              <a:t>published</a:t>
            </a:r>
            <a:r>
              <a:rPr lang="en-US" sz="1800" dirty="0">
                <a:latin typeface="+mj-lt"/>
              </a:rPr>
              <a:t> every 1 minute, and you can drill down to a specific minute</a:t>
            </a:r>
          </a:p>
        </p:txBody>
      </p:sp>
      <p:sp>
        <p:nvSpPr>
          <p:cNvPr id="4" name="Content Placeholder 3">
            <a:extLst>
              <a:ext uri="{FF2B5EF4-FFF2-40B4-BE49-F238E27FC236}">
                <a16:creationId xmlns:a16="http://schemas.microsoft.com/office/drawing/2014/main" id="{9F0E4AFC-89E5-5E08-0B32-613CA81C1877}"/>
              </a:ext>
            </a:extLst>
          </p:cNvPr>
          <p:cNvSpPr>
            <a:spLocks noGrp="1"/>
          </p:cNvSpPr>
          <p:nvPr>
            <p:ph sz="quarter" idx="14"/>
          </p:nvPr>
        </p:nvSpPr>
        <p:spPr/>
        <p:txBody>
          <a:bodyPr/>
          <a:lstStyle/>
          <a:p>
            <a:r>
              <a:rPr lang="en-US" dirty="0"/>
              <a:t>Metric Resolution</a:t>
            </a:r>
          </a:p>
        </p:txBody>
      </p:sp>
    </p:spTree>
    <p:extLst>
      <p:ext uri="{BB962C8B-B14F-4D97-AF65-F5344CB8AC3E}">
        <p14:creationId xmlns:p14="http://schemas.microsoft.com/office/powerpoint/2010/main" val="1934718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781CAD-116F-40D0-3C73-E18482065C5F}"/>
              </a:ext>
            </a:extLst>
          </p:cNvPr>
          <p:cNvSpPr>
            <a:spLocks noGrp="1"/>
          </p:cNvSpPr>
          <p:nvPr>
            <p:ph type="title"/>
          </p:nvPr>
        </p:nvSpPr>
        <p:spPr/>
        <p:txBody>
          <a:bodyPr/>
          <a:lstStyle/>
          <a:p>
            <a:r>
              <a:rPr lang="en-US" dirty="0"/>
              <a:t>Custom Metrics</a:t>
            </a:r>
          </a:p>
        </p:txBody>
      </p:sp>
      <p:sp>
        <p:nvSpPr>
          <p:cNvPr id="4" name="Content Placeholder 3">
            <a:extLst>
              <a:ext uri="{FF2B5EF4-FFF2-40B4-BE49-F238E27FC236}">
                <a16:creationId xmlns:a16="http://schemas.microsoft.com/office/drawing/2014/main" id="{BE79FC83-43FF-32EB-6301-6BC9A7136938}"/>
              </a:ext>
            </a:extLst>
          </p:cNvPr>
          <p:cNvSpPr>
            <a:spLocks noGrp="1"/>
          </p:cNvSpPr>
          <p:nvPr>
            <p:ph sz="quarter" idx="4294967295"/>
          </p:nvPr>
        </p:nvSpPr>
        <p:spPr>
          <a:xfrm>
            <a:off x="838201" y="1814076"/>
            <a:ext cx="10515599" cy="2351975"/>
          </a:xfrm>
        </p:spPr>
        <p:txBody>
          <a:bodyPr/>
          <a:lstStyle/>
          <a:p>
            <a:r>
              <a:rPr lang="en-US" sz="2200" dirty="0" err="1">
                <a:latin typeface="Courier New" panose="02070309020205020404" pitchFamily="49" charset="0"/>
                <a:cs typeface="Courier New" panose="02070309020205020404" pitchFamily="49" charset="0"/>
              </a:rPr>
              <a:t>aws</a:t>
            </a:r>
            <a:r>
              <a:rPr lang="en-US" sz="2200" dirty="0">
                <a:latin typeface="Courier New" panose="02070309020205020404" pitchFamily="49" charset="0"/>
                <a:cs typeface="Courier New" panose="02070309020205020404" pitchFamily="49" charset="0"/>
              </a:rPr>
              <a:t> </a:t>
            </a:r>
            <a:r>
              <a:rPr lang="en-US" sz="2200" dirty="0" err="1">
                <a:latin typeface="Courier New" panose="02070309020205020404" pitchFamily="49" charset="0"/>
                <a:cs typeface="Courier New" panose="02070309020205020404" pitchFamily="49" charset="0"/>
              </a:rPr>
              <a:t>cloudwatch</a:t>
            </a:r>
            <a:r>
              <a:rPr lang="en-US" sz="2200" dirty="0">
                <a:latin typeface="Courier New" panose="02070309020205020404" pitchFamily="49" charset="0"/>
                <a:cs typeface="Courier New" panose="02070309020205020404" pitchFamily="49" charset="0"/>
              </a:rPr>
              <a:t> </a:t>
            </a:r>
            <a:r>
              <a:rPr lang="en-US" sz="2200" b="1" dirty="0">
                <a:latin typeface="Courier New" panose="02070309020205020404" pitchFamily="49" charset="0"/>
                <a:cs typeface="Courier New" panose="02070309020205020404" pitchFamily="49" charset="0"/>
              </a:rPr>
              <a:t>put-metric-data</a:t>
            </a:r>
            <a:br>
              <a:rPr lang="en-US" sz="2200" dirty="0">
                <a:latin typeface="Courier New" panose="02070309020205020404" pitchFamily="49" charset="0"/>
                <a:cs typeface="Courier New" panose="02070309020205020404" pitchFamily="49" charset="0"/>
              </a:rPr>
            </a:br>
            <a:r>
              <a:rPr lang="en-US" sz="2200" dirty="0">
                <a:latin typeface="Courier New" panose="02070309020205020404" pitchFamily="49" charset="0"/>
                <a:cs typeface="Courier New" panose="02070309020205020404" pitchFamily="49" charset="0"/>
              </a:rPr>
              <a:t>	--metric-name </a:t>
            </a:r>
            <a:r>
              <a:rPr lang="en-US" sz="2200" b="1" dirty="0">
                <a:latin typeface="Courier New" panose="02070309020205020404" pitchFamily="49" charset="0"/>
                <a:cs typeface="Courier New" panose="02070309020205020404" pitchFamily="49" charset="0"/>
              </a:rPr>
              <a:t>Buffers</a:t>
            </a:r>
            <a:r>
              <a:rPr lang="en-US" sz="2200" dirty="0">
                <a:latin typeface="Courier New" panose="02070309020205020404" pitchFamily="49" charset="0"/>
                <a:cs typeface="Courier New" panose="02070309020205020404" pitchFamily="49" charset="0"/>
              </a:rPr>
              <a:t> </a:t>
            </a:r>
            <a:br>
              <a:rPr lang="en-US" sz="2200" dirty="0">
                <a:latin typeface="Courier New" panose="02070309020205020404" pitchFamily="49" charset="0"/>
                <a:cs typeface="Courier New" panose="02070309020205020404" pitchFamily="49" charset="0"/>
              </a:rPr>
            </a:br>
            <a:r>
              <a:rPr lang="en-US" sz="2200" dirty="0">
                <a:latin typeface="Courier New" panose="02070309020205020404" pitchFamily="49" charset="0"/>
                <a:cs typeface="Courier New" panose="02070309020205020404" pitchFamily="49" charset="0"/>
              </a:rPr>
              <a:t>	--namespace </a:t>
            </a:r>
            <a:r>
              <a:rPr lang="en-US" sz="2200" b="1" dirty="0" err="1">
                <a:latin typeface="Courier New" panose="02070309020205020404" pitchFamily="49" charset="0"/>
                <a:cs typeface="Courier New" panose="02070309020205020404" pitchFamily="49" charset="0"/>
              </a:rPr>
              <a:t>MyNameSpace</a:t>
            </a:r>
            <a:r>
              <a:rPr lang="en-US" sz="2200" dirty="0">
                <a:latin typeface="Courier New" panose="02070309020205020404" pitchFamily="49" charset="0"/>
                <a:cs typeface="Courier New" panose="02070309020205020404" pitchFamily="49" charset="0"/>
              </a:rPr>
              <a:t> </a:t>
            </a:r>
            <a:br>
              <a:rPr lang="en-US" sz="2200" dirty="0">
                <a:latin typeface="Courier New" panose="02070309020205020404" pitchFamily="49" charset="0"/>
                <a:cs typeface="Courier New" panose="02070309020205020404" pitchFamily="49" charset="0"/>
              </a:rPr>
            </a:br>
            <a:r>
              <a:rPr lang="en-US" sz="2200" dirty="0">
                <a:latin typeface="Courier New" panose="02070309020205020404" pitchFamily="49" charset="0"/>
                <a:cs typeface="Courier New" panose="02070309020205020404" pitchFamily="49" charset="0"/>
              </a:rPr>
              <a:t>	--unit </a:t>
            </a:r>
            <a:r>
              <a:rPr lang="en-US" sz="2200" b="1" dirty="0">
                <a:latin typeface="Courier New" panose="02070309020205020404" pitchFamily="49" charset="0"/>
                <a:cs typeface="Courier New" panose="02070309020205020404" pitchFamily="49" charset="0"/>
              </a:rPr>
              <a:t>Bytes</a:t>
            </a:r>
            <a:r>
              <a:rPr lang="en-US" sz="2200" dirty="0">
                <a:latin typeface="Courier New" panose="02070309020205020404" pitchFamily="49" charset="0"/>
                <a:cs typeface="Courier New" panose="02070309020205020404" pitchFamily="49" charset="0"/>
              </a:rPr>
              <a:t> </a:t>
            </a:r>
            <a:br>
              <a:rPr lang="en-US" sz="2200" dirty="0">
                <a:latin typeface="Courier New" panose="02070309020205020404" pitchFamily="49" charset="0"/>
                <a:cs typeface="Courier New" panose="02070309020205020404" pitchFamily="49" charset="0"/>
              </a:rPr>
            </a:br>
            <a:r>
              <a:rPr lang="en-US" sz="2200" dirty="0">
                <a:latin typeface="Courier New" panose="02070309020205020404" pitchFamily="49" charset="0"/>
                <a:cs typeface="Courier New" panose="02070309020205020404" pitchFamily="49" charset="0"/>
              </a:rPr>
              <a:t>	--value </a:t>
            </a:r>
            <a:r>
              <a:rPr lang="en-US" sz="2200" b="1" dirty="0">
                <a:latin typeface="Courier New" panose="02070309020205020404" pitchFamily="49" charset="0"/>
                <a:cs typeface="Courier New" panose="02070309020205020404" pitchFamily="49" charset="0"/>
              </a:rPr>
              <a:t>231434333</a:t>
            </a:r>
            <a:r>
              <a:rPr lang="en-US" sz="2200" dirty="0">
                <a:latin typeface="Courier New" panose="02070309020205020404" pitchFamily="49" charset="0"/>
                <a:cs typeface="Courier New" panose="02070309020205020404" pitchFamily="49" charset="0"/>
              </a:rPr>
              <a:t> </a:t>
            </a:r>
            <a:br>
              <a:rPr lang="en-US" sz="2200" dirty="0">
                <a:latin typeface="Courier New" panose="02070309020205020404" pitchFamily="49" charset="0"/>
                <a:cs typeface="Courier New" panose="02070309020205020404" pitchFamily="49" charset="0"/>
              </a:rPr>
            </a:br>
            <a:r>
              <a:rPr lang="en-US" sz="2200" dirty="0">
                <a:latin typeface="Courier New" panose="02070309020205020404" pitchFamily="49" charset="0"/>
                <a:cs typeface="Courier New" panose="02070309020205020404" pitchFamily="49" charset="0"/>
              </a:rPr>
              <a:t>	--dimensions </a:t>
            </a:r>
            <a:r>
              <a:rPr lang="en-US" sz="2200" b="1" dirty="0" err="1">
                <a:latin typeface="Courier New" panose="02070309020205020404" pitchFamily="49" charset="0"/>
                <a:cs typeface="Courier New" panose="02070309020205020404" pitchFamily="49" charset="0"/>
              </a:rPr>
              <a:t>InstanceId</a:t>
            </a:r>
            <a:r>
              <a:rPr lang="en-US" sz="2200" b="1" dirty="0">
                <a:latin typeface="Courier New" panose="02070309020205020404" pitchFamily="49" charset="0"/>
                <a:cs typeface="Courier New" panose="02070309020205020404" pitchFamily="49" charset="0"/>
              </a:rPr>
              <a:t>=1-23456789</a:t>
            </a:r>
            <a:r>
              <a:rPr lang="en-US" sz="2200" dirty="0">
                <a:latin typeface="Courier New" panose="02070309020205020404" pitchFamily="49" charset="0"/>
                <a:cs typeface="Courier New" panose="02070309020205020404" pitchFamily="49" charset="0"/>
              </a:rPr>
              <a:t>,</a:t>
            </a:r>
            <a:r>
              <a:rPr lang="en-US" sz="2200" b="1" dirty="0">
                <a:latin typeface="Courier New" panose="02070309020205020404" pitchFamily="49" charset="0"/>
                <a:cs typeface="Courier New" panose="02070309020205020404" pitchFamily="49" charset="0"/>
              </a:rPr>
              <a:t>InstanceType=m1.small</a:t>
            </a:r>
          </a:p>
        </p:txBody>
      </p:sp>
      <p:sp>
        <p:nvSpPr>
          <p:cNvPr id="6" name="Rectangle 5">
            <a:extLst>
              <a:ext uri="{FF2B5EF4-FFF2-40B4-BE49-F238E27FC236}">
                <a16:creationId xmlns:a16="http://schemas.microsoft.com/office/drawing/2014/main" id="{B3A15917-E9C8-B214-CBA0-CC5675663618}"/>
              </a:ext>
            </a:extLst>
          </p:cNvPr>
          <p:cNvSpPr/>
          <p:nvPr/>
        </p:nvSpPr>
        <p:spPr>
          <a:xfrm>
            <a:off x="3684082" y="3554550"/>
            <a:ext cx="3554000" cy="337663"/>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7" name="Rectangle 6">
            <a:extLst>
              <a:ext uri="{FF2B5EF4-FFF2-40B4-BE49-F238E27FC236}">
                <a16:creationId xmlns:a16="http://schemas.microsoft.com/office/drawing/2014/main" id="{B9FFAD7E-A2B8-70BD-3EA7-130F9897C109}"/>
              </a:ext>
            </a:extLst>
          </p:cNvPr>
          <p:cNvSpPr/>
          <p:nvPr/>
        </p:nvSpPr>
        <p:spPr>
          <a:xfrm>
            <a:off x="359354" y="4424756"/>
            <a:ext cx="6878728" cy="1862379"/>
          </a:xfrm>
          <a:prstGeom prst="rect">
            <a:avLst/>
          </a:prstGeom>
          <a:solidFill>
            <a:srgbClr val="FF9900"/>
          </a:solid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kumimoji="0" lang="en-US" sz="2600" b="1" i="0" u="none" strike="noStrike" kern="1200" cap="none" spc="0" normalizeH="0" baseline="0" noProof="0" dirty="0">
                <a:ln>
                  <a:noFill/>
                </a:ln>
                <a:solidFill>
                  <a:prstClr val="white"/>
                </a:solidFill>
                <a:effectLst/>
                <a:uLnTx/>
                <a:uFillTx/>
                <a:latin typeface="Trebuchet MS" panose="020B0603020202020204"/>
                <a:ea typeface="+mn-ea"/>
                <a:cs typeface="+mn-cs"/>
              </a:rPr>
              <a:t>Dimensions</a:t>
            </a:r>
            <a:r>
              <a:rPr lang="en-US" sz="2600" dirty="0">
                <a:solidFill>
                  <a:prstClr val="white"/>
                </a:solidFill>
              </a:rPr>
              <a:t>: A name/value pair that uniquely identifies a metric</a:t>
            </a:r>
          </a:p>
          <a:p>
            <a:pPr lvl="0">
              <a:defRPr/>
            </a:pPr>
            <a:endParaRPr lang="en-US" sz="2600" dirty="0">
              <a:solidFill>
                <a:prstClr val="white"/>
              </a:solidFill>
              <a:latin typeface="Trebuchet MS" panose="020B0603020202020204"/>
            </a:endParaRPr>
          </a:p>
          <a:p>
            <a:pPr lvl="0">
              <a:defRPr/>
            </a:pPr>
            <a:r>
              <a:rPr lang="en-US" sz="2600" dirty="0">
                <a:solidFill>
                  <a:prstClr val="white"/>
                </a:solidFill>
                <a:latin typeface="Trebuchet MS" panose="020B0603020202020204"/>
              </a:rPr>
              <a:t>Can assign up to 10 dimensions per metric</a:t>
            </a:r>
            <a:endParaRPr lang="en-US" sz="2000" dirty="0">
              <a:solidFill>
                <a:prstClr val="white"/>
              </a:solidFill>
              <a:latin typeface="Trebuchet MS" panose="020B0603020202020204"/>
            </a:endParaRPr>
          </a:p>
        </p:txBody>
      </p:sp>
      <p:cxnSp>
        <p:nvCxnSpPr>
          <p:cNvPr id="8" name="Connector: Elbow 7">
            <a:extLst>
              <a:ext uri="{FF2B5EF4-FFF2-40B4-BE49-F238E27FC236}">
                <a16:creationId xmlns:a16="http://schemas.microsoft.com/office/drawing/2014/main" id="{726FCE8B-0128-8731-5C50-C795694C94CB}"/>
              </a:ext>
            </a:extLst>
          </p:cNvPr>
          <p:cNvCxnSpPr>
            <a:cxnSpLocks/>
            <a:stCxn id="7" idx="0"/>
            <a:endCxn id="6" idx="2"/>
          </p:cNvCxnSpPr>
          <p:nvPr/>
        </p:nvCxnSpPr>
        <p:spPr>
          <a:xfrm rot="5400000" flipH="1" flipV="1">
            <a:off x="4363629" y="3327303"/>
            <a:ext cx="532543" cy="1662364"/>
          </a:xfrm>
          <a:prstGeom prst="bentConnector3">
            <a:avLst>
              <a:gd name="adj1" fmla="val 50000"/>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cxnSp>
      <p:sp>
        <p:nvSpPr>
          <p:cNvPr id="13" name="Rectangle 12">
            <a:extLst>
              <a:ext uri="{FF2B5EF4-FFF2-40B4-BE49-F238E27FC236}">
                <a16:creationId xmlns:a16="http://schemas.microsoft.com/office/drawing/2014/main" id="{85351532-0399-01CE-332F-E7AB578FA72A}"/>
              </a:ext>
            </a:extLst>
          </p:cNvPr>
          <p:cNvSpPr/>
          <p:nvPr/>
        </p:nvSpPr>
        <p:spPr>
          <a:xfrm>
            <a:off x="7372896" y="3554550"/>
            <a:ext cx="3554000" cy="337663"/>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cxnSp>
        <p:nvCxnSpPr>
          <p:cNvPr id="14" name="Connector: Elbow 13">
            <a:extLst>
              <a:ext uri="{FF2B5EF4-FFF2-40B4-BE49-F238E27FC236}">
                <a16:creationId xmlns:a16="http://schemas.microsoft.com/office/drawing/2014/main" id="{36C1EFA8-5B67-EBC8-85D5-63E333C87A1D}"/>
              </a:ext>
            </a:extLst>
          </p:cNvPr>
          <p:cNvCxnSpPr>
            <a:cxnSpLocks/>
            <a:stCxn id="7" idx="0"/>
            <a:endCxn id="13" idx="2"/>
          </p:cNvCxnSpPr>
          <p:nvPr/>
        </p:nvCxnSpPr>
        <p:spPr>
          <a:xfrm rot="5400000" flipH="1" flipV="1">
            <a:off x="6208036" y="1482896"/>
            <a:ext cx="532543" cy="5351178"/>
          </a:xfrm>
          <a:prstGeom prst="bentConnector3">
            <a:avLst>
              <a:gd name="adj1" fmla="val 50000"/>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cxnSp>
      <p:sp>
        <p:nvSpPr>
          <p:cNvPr id="9" name="Rectangle 8">
            <a:extLst>
              <a:ext uri="{FF2B5EF4-FFF2-40B4-BE49-F238E27FC236}">
                <a16:creationId xmlns:a16="http://schemas.microsoft.com/office/drawing/2014/main" id="{A70B0B98-D5BF-7E40-3788-8258759EBADA}"/>
              </a:ext>
            </a:extLst>
          </p:cNvPr>
          <p:cNvSpPr/>
          <p:nvPr/>
        </p:nvSpPr>
        <p:spPr>
          <a:xfrm>
            <a:off x="6709272" y="1555370"/>
            <a:ext cx="5067759" cy="1512689"/>
          </a:xfrm>
          <a:prstGeom prst="rect">
            <a:avLst/>
          </a:prstGeom>
          <a:solidFill>
            <a:srgbClr val="FF9900"/>
          </a:solid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dirty="0">
                <a:solidFill>
                  <a:prstClr val="white"/>
                </a:solidFill>
                <a:latin typeface="Trebuchet MS" panose="020B0603020202020204"/>
              </a:rPr>
              <a:t>Timestamps can be up to 2 weeks in the past or 2 hours in the future; if not specified, CloudWatch will use the date/time when metric was received</a:t>
            </a:r>
          </a:p>
        </p:txBody>
      </p:sp>
    </p:spTree>
    <p:extLst>
      <p:ext uri="{BB962C8B-B14F-4D97-AF65-F5344CB8AC3E}">
        <p14:creationId xmlns:p14="http://schemas.microsoft.com/office/powerpoint/2010/main" val="580799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3"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903615"/>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0477615"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Working with CloudWatch Metrics</a:t>
            </a:r>
          </a:p>
        </p:txBody>
      </p:sp>
      <p:pic>
        <p:nvPicPr>
          <p:cNvPr id="4" name="Picture 3" descr="A blue sign with white text&#10;&#10;Description automatically generated with medium confidence">
            <a:extLst>
              <a:ext uri="{FF2B5EF4-FFF2-40B4-BE49-F238E27FC236}">
                <a16:creationId xmlns:a16="http://schemas.microsoft.com/office/drawing/2014/main" id="{C1CA346C-FE05-5CBE-8424-219E2EC41569}"/>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1822728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9D42A9-5D11-FB6D-025C-BED8EB0C4105}"/>
              </a:ext>
            </a:extLst>
          </p:cNvPr>
          <p:cNvSpPr>
            <a:spLocks noGrp="1"/>
          </p:cNvSpPr>
          <p:nvPr>
            <p:ph type="body" sz="quarter" idx="10"/>
          </p:nvPr>
        </p:nvSpPr>
        <p:spPr/>
        <p:txBody>
          <a:bodyPr/>
          <a:lstStyle/>
          <a:p>
            <a:r>
              <a:rPr lang="en-US" sz="2600" dirty="0">
                <a:latin typeface="+mj-lt"/>
              </a:rPr>
              <a:t>Collect logs from AWS and non-AWS sources; search and extract metrics</a:t>
            </a:r>
          </a:p>
          <a:p>
            <a:r>
              <a:rPr lang="en-US" sz="2600" dirty="0">
                <a:latin typeface="+mj-lt"/>
              </a:rPr>
              <a:t>Log Streams</a:t>
            </a:r>
          </a:p>
          <a:p>
            <a:pPr lvl="1"/>
            <a:r>
              <a:rPr lang="en-US" sz="2200" dirty="0">
                <a:latin typeface="+mj-lt"/>
              </a:rPr>
              <a:t>A collection of log events from the same source (e.g., a Lambda function)</a:t>
            </a:r>
          </a:p>
          <a:p>
            <a:r>
              <a:rPr lang="en-US" sz="2600" dirty="0">
                <a:latin typeface="+mj-lt"/>
              </a:rPr>
              <a:t>Log Groups</a:t>
            </a:r>
          </a:p>
          <a:p>
            <a:pPr lvl="1"/>
            <a:r>
              <a:rPr lang="en-US" sz="2200" dirty="0">
                <a:latin typeface="+mj-lt"/>
              </a:rPr>
              <a:t>A collection of Log Streams</a:t>
            </a:r>
          </a:p>
          <a:p>
            <a:pPr lvl="1"/>
            <a:r>
              <a:rPr lang="en-US" sz="2200" dirty="0">
                <a:latin typeface="+mj-lt"/>
              </a:rPr>
              <a:t>A stream can only exist in one log group</a:t>
            </a:r>
          </a:p>
          <a:p>
            <a:r>
              <a:rPr lang="en-US" sz="2600" dirty="0">
                <a:latin typeface="+mj-lt"/>
              </a:rPr>
              <a:t>Log retention can be set at 1 day to </a:t>
            </a:r>
            <a:br>
              <a:rPr lang="en-US" sz="2600" dirty="0">
                <a:latin typeface="+mj-lt"/>
              </a:rPr>
            </a:br>
            <a:r>
              <a:rPr lang="en-US" sz="2600" dirty="0">
                <a:latin typeface="+mj-lt"/>
              </a:rPr>
              <a:t>10 years</a:t>
            </a:r>
          </a:p>
          <a:p>
            <a:pPr lvl="1"/>
            <a:r>
              <a:rPr lang="en-US" sz="2200" dirty="0">
                <a:latin typeface="+mj-lt"/>
              </a:rPr>
              <a:t>You DO pay for storage of the logs</a:t>
            </a:r>
          </a:p>
        </p:txBody>
      </p:sp>
      <p:sp>
        <p:nvSpPr>
          <p:cNvPr id="3" name="Content Placeholder 2">
            <a:extLst>
              <a:ext uri="{FF2B5EF4-FFF2-40B4-BE49-F238E27FC236}">
                <a16:creationId xmlns:a16="http://schemas.microsoft.com/office/drawing/2014/main" id="{42CD8CA9-EACE-9C5A-59B8-4A7D011B7B7C}"/>
              </a:ext>
            </a:extLst>
          </p:cNvPr>
          <p:cNvSpPr>
            <a:spLocks noGrp="1"/>
          </p:cNvSpPr>
          <p:nvPr>
            <p:ph sz="quarter" idx="14"/>
          </p:nvPr>
        </p:nvSpPr>
        <p:spPr/>
        <p:txBody>
          <a:bodyPr/>
          <a:lstStyle/>
          <a:p>
            <a:r>
              <a:rPr lang="en-US" dirty="0"/>
              <a:t>CloudWatch Logs</a:t>
            </a:r>
          </a:p>
        </p:txBody>
      </p:sp>
    </p:spTree>
    <p:extLst>
      <p:ext uri="{BB962C8B-B14F-4D97-AF65-F5344CB8AC3E}">
        <p14:creationId xmlns:p14="http://schemas.microsoft.com/office/powerpoint/2010/main" val="306336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9D42A9-5D11-FB6D-025C-BED8EB0C4105}"/>
              </a:ext>
            </a:extLst>
          </p:cNvPr>
          <p:cNvSpPr>
            <a:spLocks noGrp="1"/>
          </p:cNvSpPr>
          <p:nvPr>
            <p:ph type="body" sz="quarter" idx="10"/>
          </p:nvPr>
        </p:nvSpPr>
        <p:spPr/>
        <p:txBody>
          <a:bodyPr/>
          <a:lstStyle/>
          <a:p>
            <a:r>
              <a:rPr lang="en-US" sz="2600" dirty="0">
                <a:latin typeface="+mj-lt"/>
              </a:rPr>
              <a:t>Sources of logs</a:t>
            </a:r>
          </a:p>
          <a:p>
            <a:pPr lvl="1"/>
            <a:r>
              <a:rPr lang="en-US" sz="2200" dirty="0">
                <a:latin typeface="+mj-lt"/>
              </a:rPr>
              <a:t>ECS, Lambda, Elastic Beanstalk, API Gateway, </a:t>
            </a:r>
            <a:r>
              <a:rPr lang="en-US" sz="2200" dirty="0" err="1">
                <a:latin typeface="+mj-lt"/>
              </a:rPr>
              <a:t>VPC</a:t>
            </a:r>
            <a:r>
              <a:rPr lang="en-US" sz="2200" dirty="0">
                <a:latin typeface="+mj-lt"/>
              </a:rPr>
              <a:t> Flow Logs, CloudTrail, Route53, CloudWatch Logs Agent, SDK</a:t>
            </a:r>
          </a:p>
          <a:p>
            <a:r>
              <a:rPr lang="en-US" sz="2600" dirty="0">
                <a:latin typeface="+mj-lt"/>
              </a:rPr>
              <a:t>Filters and Insights can be used to query the data</a:t>
            </a:r>
          </a:p>
          <a:p>
            <a:pPr lvl="1"/>
            <a:r>
              <a:rPr lang="en-US" sz="2200" dirty="0">
                <a:latin typeface="+mj-lt"/>
              </a:rPr>
              <a:t>To save a filter, create a Metric Filter and it will be treated as any other metric</a:t>
            </a:r>
          </a:p>
          <a:p>
            <a:pPr lvl="2"/>
            <a:r>
              <a:rPr lang="en-US" sz="2200" dirty="0">
                <a:latin typeface="+mj-lt"/>
              </a:rPr>
              <a:t>e.g., Search for “404” in logs, and show that on a dashboard</a:t>
            </a:r>
          </a:p>
        </p:txBody>
      </p:sp>
      <p:sp>
        <p:nvSpPr>
          <p:cNvPr id="3" name="Content Placeholder 2">
            <a:extLst>
              <a:ext uri="{FF2B5EF4-FFF2-40B4-BE49-F238E27FC236}">
                <a16:creationId xmlns:a16="http://schemas.microsoft.com/office/drawing/2014/main" id="{42CD8CA9-EACE-9C5A-59B8-4A7D011B7B7C}"/>
              </a:ext>
            </a:extLst>
          </p:cNvPr>
          <p:cNvSpPr>
            <a:spLocks noGrp="1"/>
          </p:cNvSpPr>
          <p:nvPr>
            <p:ph sz="quarter" idx="14"/>
          </p:nvPr>
        </p:nvSpPr>
        <p:spPr/>
        <p:txBody>
          <a:bodyPr/>
          <a:lstStyle/>
          <a:p>
            <a:r>
              <a:rPr lang="en-US" dirty="0"/>
              <a:t>CloudWatch Logs (continued)</a:t>
            </a:r>
          </a:p>
        </p:txBody>
      </p:sp>
    </p:spTree>
    <p:extLst>
      <p:ext uri="{BB962C8B-B14F-4D97-AF65-F5344CB8AC3E}">
        <p14:creationId xmlns:p14="http://schemas.microsoft.com/office/powerpoint/2010/main" val="880128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903615"/>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0477615"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Working with CloudWatch Logs</a:t>
            </a:r>
          </a:p>
        </p:txBody>
      </p:sp>
      <p:pic>
        <p:nvPicPr>
          <p:cNvPr id="4" name="Picture 3" descr="A blue sign with white text&#10;&#10;Description automatically generated with medium confidence">
            <a:extLst>
              <a:ext uri="{FF2B5EF4-FFF2-40B4-BE49-F238E27FC236}">
                <a16:creationId xmlns:a16="http://schemas.microsoft.com/office/drawing/2014/main" id="{C1CA346C-FE05-5CBE-8424-219E2EC41569}"/>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3020918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65BCA7CE-CC86-4D46-AC36-CA83114660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6906" y="2699340"/>
            <a:ext cx="1459319" cy="1459319"/>
          </a:xfrm>
          <a:prstGeom prst="rect">
            <a:avLst/>
          </a:prstGeom>
        </p:spPr>
      </p:pic>
      <p:cxnSp>
        <p:nvCxnSpPr>
          <p:cNvPr id="4" name="Straight Arrow Connector 3">
            <a:extLst>
              <a:ext uri="{FF2B5EF4-FFF2-40B4-BE49-F238E27FC236}">
                <a16:creationId xmlns:a16="http://schemas.microsoft.com/office/drawing/2014/main" id="{32669255-FA11-4AD0-8754-A1FC8A2B0FA4}"/>
              </a:ext>
            </a:extLst>
          </p:cNvPr>
          <p:cNvCxnSpPr>
            <a:cxnSpLocks/>
            <a:stCxn id="3" idx="3"/>
            <a:endCxn id="6" idx="1"/>
          </p:cNvCxnSpPr>
          <p:nvPr/>
        </p:nvCxnSpPr>
        <p:spPr>
          <a:xfrm>
            <a:off x="3506225" y="3429000"/>
            <a:ext cx="3689370" cy="0"/>
          </a:xfrm>
          <a:prstGeom prst="straightConnector1">
            <a:avLst/>
          </a:prstGeom>
          <a:ln w="28575">
            <a:solidFill>
              <a:schemeClr val="bg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3FC4C1D6-5030-4C66-8790-0DFAB40634F5}"/>
              </a:ext>
            </a:extLst>
          </p:cNvPr>
          <p:cNvSpPr/>
          <p:nvPr/>
        </p:nvSpPr>
        <p:spPr>
          <a:xfrm>
            <a:off x="7195595" y="2376371"/>
            <a:ext cx="3149499" cy="2105258"/>
          </a:xfrm>
          <a:prstGeom prst="rect">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8" name="TextBox 7">
            <a:extLst>
              <a:ext uri="{FF2B5EF4-FFF2-40B4-BE49-F238E27FC236}">
                <a16:creationId xmlns:a16="http://schemas.microsoft.com/office/drawing/2014/main" id="{09F11F9E-7C25-41F3-859D-4D9243265EC5}"/>
              </a:ext>
            </a:extLst>
          </p:cNvPr>
          <p:cNvSpPr txBox="1"/>
          <p:nvPr/>
        </p:nvSpPr>
        <p:spPr>
          <a:xfrm>
            <a:off x="4894341" y="3245919"/>
            <a:ext cx="1059098" cy="574730"/>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Deploy my awesome app</a:t>
            </a:r>
          </a:p>
        </p:txBody>
      </p:sp>
      <p:pic>
        <p:nvPicPr>
          <p:cNvPr id="14" name="Picture 13" descr="A picture containing text, tableware, plate, dishware&#10;&#10;Description automatically generated">
            <a:extLst>
              <a:ext uri="{FF2B5EF4-FFF2-40B4-BE49-F238E27FC236}">
                <a16:creationId xmlns:a16="http://schemas.microsoft.com/office/drawing/2014/main" id="{49ECE17F-80A5-4A1E-B793-4CA6BA8F28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6187" y="2858096"/>
            <a:ext cx="1908314" cy="1141808"/>
          </a:xfrm>
          <a:prstGeom prst="rect">
            <a:avLst/>
          </a:prstGeom>
          <a:solidFill>
            <a:schemeClr val="bg1"/>
          </a:solidFill>
        </p:spPr>
      </p:pic>
      <p:pic>
        <p:nvPicPr>
          <p:cNvPr id="20" name="Picture 19" descr="Icon&#10;&#10;Description automatically generated">
            <a:extLst>
              <a:ext uri="{FF2B5EF4-FFF2-40B4-BE49-F238E27FC236}">
                <a16:creationId xmlns:a16="http://schemas.microsoft.com/office/drawing/2014/main" id="{EFC62383-6DAA-43F9-976D-9618753074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1273" y="3091986"/>
            <a:ext cx="674026" cy="674026"/>
          </a:xfrm>
          <a:prstGeom prst="rect">
            <a:avLst/>
          </a:prstGeom>
          <a:solidFill>
            <a:schemeClr val="bg1"/>
          </a:solidFill>
        </p:spPr>
      </p:pic>
      <p:pic>
        <p:nvPicPr>
          <p:cNvPr id="22" name="Picture 21" descr="A black and white logo&#10;&#10;Description automatically generated with low confidence">
            <a:extLst>
              <a:ext uri="{FF2B5EF4-FFF2-40B4-BE49-F238E27FC236}">
                <a16:creationId xmlns:a16="http://schemas.microsoft.com/office/drawing/2014/main" id="{20C7FDA7-9D6C-4681-A056-67DBA4F48D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0348" y="3033674"/>
            <a:ext cx="790650" cy="790650"/>
          </a:xfrm>
          <a:prstGeom prst="rect">
            <a:avLst/>
          </a:prstGeom>
          <a:solidFill>
            <a:schemeClr val="bg1"/>
          </a:solidFill>
        </p:spPr>
      </p:pic>
      <p:pic>
        <p:nvPicPr>
          <p:cNvPr id="5" name="Picture 4" descr="Logo, icon&#10;&#10;Description automatically generated">
            <a:extLst>
              <a:ext uri="{FF2B5EF4-FFF2-40B4-BE49-F238E27FC236}">
                <a16:creationId xmlns:a16="http://schemas.microsoft.com/office/drawing/2014/main" id="{94E6330D-C55C-0CDD-33BA-8D99D6728E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62996" y="520813"/>
            <a:ext cx="1614696" cy="1614696"/>
          </a:xfrm>
          <a:prstGeom prst="rect">
            <a:avLst/>
          </a:prstGeom>
        </p:spPr>
      </p:pic>
    </p:spTree>
    <p:extLst>
      <p:ext uri="{BB962C8B-B14F-4D97-AF65-F5344CB8AC3E}">
        <p14:creationId xmlns:p14="http://schemas.microsoft.com/office/powerpoint/2010/main" val="2905435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35" presetClass="emph" presetSubtype="0" repeatCount="indefinite" fill="hold" nodeType="withEffect">
                                  <p:stCondLst>
                                    <p:cond delay="0"/>
                                  </p:stCondLst>
                                  <p:endCondLst>
                                    <p:cond evt="onNext" delay="0">
                                      <p:tgtEl>
                                        <p:sldTgt/>
                                      </p:tgtEl>
                                    </p:cond>
                                  </p:endCondLst>
                                  <p:childTnLst>
                                    <p:anim calcmode="discrete" valueType="str">
                                      <p:cBhvr>
                                        <p:cTn id="8"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3088B5-D522-BA83-B7FD-28454E6C204A}"/>
              </a:ext>
            </a:extLst>
          </p:cNvPr>
          <p:cNvSpPr>
            <a:spLocks noGrp="1"/>
          </p:cNvSpPr>
          <p:nvPr>
            <p:ph type="body" sz="quarter" idx="10"/>
          </p:nvPr>
        </p:nvSpPr>
        <p:spPr/>
        <p:txBody>
          <a:bodyPr/>
          <a:lstStyle/>
          <a:p>
            <a:r>
              <a:rPr lang="en-US" sz="2800" dirty="0">
                <a:latin typeface="+mj-lt"/>
              </a:rPr>
              <a:t>Notifications can be triggered for any CloudWatch metric</a:t>
            </a:r>
          </a:p>
          <a:p>
            <a:r>
              <a:rPr lang="en-US" sz="2800" dirty="0">
                <a:latin typeface="+mj-lt"/>
              </a:rPr>
              <a:t>Alarm states</a:t>
            </a:r>
          </a:p>
          <a:p>
            <a:pPr lvl="1"/>
            <a:r>
              <a:rPr lang="en-US" sz="2200" dirty="0" err="1">
                <a:latin typeface="+mj-lt"/>
              </a:rPr>
              <a:t>INSUFFICIENT_DATA</a:t>
            </a:r>
            <a:endParaRPr lang="en-US" sz="2200" dirty="0">
              <a:latin typeface="+mj-lt"/>
            </a:endParaRPr>
          </a:p>
          <a:p>
            <a:pPr lvl="1"/>
            <a:r>
              <a:rPr lang="en-US" sz="2200" dirty="0">
                <a:latin typeface="+mj-lt"/>
              </a:rPr>
              <a:t>OK</a:t>
            </a:r>
          </a:p>
          <a:p>
            <a:pPr lvl="1"/>
            <a:r>
              <a:rPr lang="en-US" sz="2200" dirty="0">
                <a:latin typeface="+mj-lt"/>
              </a:rPr>
              <a:t>ALARM</a:t>
            </a:r>
          </a:p>
          <a:p>
            <a:r>
              <a:rPr lang="en-US" sz="2800" dirty="0">
                <a:latin typeface="+mj-lt"/>
              </a:rPr>
              <a:t>Actions that can be taken on alarm</a:t>
            </a:r>
          </a:p>
          <a:p>
            <a:pPr lvl="1"/>
            <a:r>
              <a:rPr lang="en-US" sz="2200" dirty="0">
                <a:latin typeface="+mj-lt"/>
              </a:rPr>
              <a:t>EC2: Stop, terminate, reboot or recover an instance</a:t>
            </a:r>
          </a:p>
          <a:p>
            <a:pPr lvl="1"/>
            <a:r>
              <a:rPr lang="en-US" sz="2200" dirty="0">
                <a:latin typeface="+mj-lt"/>
              </a:rPr>
              <a:t>Auto-scaling action</a:t>
            </a:r>
          </a:p>
          <a:p>
            <a:pPr lvl="1"/>
            <a:r>
              <a:rPr lang="en-US" sz="2200" dirty="0" err="1">
                <a:latin typeface="+mj-lt"/>
              </a:rPr>
              <a:t>SNS</a:t>
            </a:r>
            <a:r>
              <a:rPr lang="en-US" sz="2200" dirty="0">
                <a:latin typeface="+mj-lt"/>
              </a:rPr>
              <a:t> notification</a:t>
            </a:r>
          </a:p>
          <a:p>
            <a:r>
              <a:rPr lang="en-US" sz="2800" dirty="0">
                <a:latin typeface="+mj-lt"/>
              </a:rPr>
              <a:t>To test alarms</a:t>
            </a:r>
          </a:p>
          <a:p>
            <a:pPr lvl="1"/>
            <a:r>
              <a:rPr lang="en-US" sz="2400" dirty="0" err="1">
                <a:latin typeface="Courier New" panose="02070309020205020404" pitchFamily="49" charset="0"/>
                <a:cs typeface="Courier New" panose="02070309020205020404" pitchFamily="49" charset="0"/>
              </a:rPr>
              <a:t>aws</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cloudwatch</a:t>
            </a:r>
            <a:r>
              <a:rPr lang="en-US" sz="2400" dirty="0">
                <a:latin typeface="Courier New" panose="02070309020205020404" pitchFamily="49" charset="0"/>
                <a:cs typeface="Courier New" panose="02070309020205020404" pitchFamily="49" charset="0"/>
              </a:rPr>
              <a:t> set-alarm-state</a:t>
            </a:r>
          </a:p>
        </p:txBody>
      </p:sp>
      <p:sp>
        <p:nvSpPr>
          <p:cNvPr id="3" name="Content Placeholder 2">
            <a:extLst>
              <a:ext uri="{FF2B5EF4-FFF2-40B4-BE49-F238E27FC236}">
                <a16:creationId xmlns:a16="http://schemas.microsoft.com/office/drawing/2014/main" id="{805638A6-9AE0-A217-FDD1-76B49EAC1854}"/>
              </a:ext>
            </a:extLst>
          </p:cNvPr>
          <p:cNvSpPr>
            <a:spLocks noGrp="1"/>
          </p:cNvSpPr>
          <p:nvPr>
            <p:ph sz="quarter" idx="14"/>
          </p:nvPr>
        </p:nvSpPr>
        <p:spPr/>
        <p:txBody>
          <a:bodyPr/>
          <a:lstStyle/>
          <a:p>
            <a:r>
              <a:rPr lang="en-US" dirty="0"/>
              <a:t>CloudWatch Alarms</a:t>
            </a:r>
          </a:p>
        </p:txBody>
      </p:sp>
      <p:pic>
        <p:nvPicPr>
          <p:cNvPr id="4" name="Graphic 6">
            <a:extLst>
              <a:ext uri="{FF2B5EF4-FFF2-40B4-BE49-F238E27FC236}">
                <a16:creationId xmlns:a16="http://schemas.microsoft.com/office/drawing/2014/main" id="{836D5E7D-5F54-54EF-C1D3-CB50C6CA0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6709" y="1873045"/>
            <a:ext cx="858325" cy="85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6866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E465B23-A320-4885-A207-73E409D49104}"/>
              </a:ext>
            </a:extLst>
          </p:cNvPr>
          <p:cNvSpPr>
            <a:spLocks noGrp="1"/>
          </p:cNvSpPr>
          <p:nvPr>
            <p:ph type="body" sz="quarter" idx="10"/>
          </p:nvPr>
        </p:nvSpPr>
        <p:spPr>
          <a:xfrm>
            <a:off x="5073227" y="469054"/>
            <a:ext cx="6922461" cy="5919895"/>
          </a:xfrm>
        </p:spPr>
        <p:txBody>
          <a:bodyPr/>
          <a:lstStyle/>
          <a:p>
            <a:pPr marL="0" indent="0">
              <a:spcBef>
                <a:spcPts val="600"/>
              </a:spcBef>
              <a:buSzPct val="100000"/>
              <a:buNone/>
            </a:pPr>
            <a:r>
              <a:rPr lang="en-US" sz="2600" dirty="0"/>
              <a:t>Course Introduction</a:t>
            </a:r>
          </a:p>
          <a:p>
            <a:pPr marL="0" indent="0">
              <a:spcBef>
                <a:spcPts val="600"/>
              </a:spcBef>
              <a:buSzPct val="100000"/>
              <a:buNone/>
            </a:pPr>
            <a:r>
              <a:rPr lang="en-US" sz="2600" dirty="0"/>
              <a:t>AWS Cloud Practitioner Refresher</a:t>
            </a:r>
          </a:p>
          <a:p>
            <a:pPr marL="0" indent="0">
              <a:spcBef>
                <a:spcPts val="600"/>
              </a:spcBef>
              <a:buSzPct val="100000"/>
              <a:buNone/>
            </a:pPr>
            <a:r>
              <a:rPr lang="en-US" sz="2600" dirty="0"/>
              <a:t>Authentication and Authorization – Identity and Access Management (IAM)</a:t>
            </a:r>
          </a:p>
          <a:p>
            <a:pPr marL="0" indent="0">
              <a:spcBef>
                <a:spcPts val="600"/>
              </a:spcBef>
              <a:buSzPct val="100000"/>
              <a:buNone/>
            </a:pPr>
            <a:r>
              <a:rPr lang="en-US" sz="2600" dirty="0"/>
              <a:t>Compute</a:t>
            </a:r>
          </a:p>
          <a:p>
            <a:pPr marL="0" indent="0">
              <a:spcBef>
                <a:spcPts val="600"/>
              </a:spcBef>
              <a:buSzPct val="100000"/>
              <a:buNone/>
            </a:pPr>
            <a:r>
              <a:rPr lang="en-US" sz="2600" dirty="0"/>
              <a:t>Elastic Load Balancing and Auto Scaling</a:t>
            </a:r>
          </a:p>
          <a:p>
            <a:pPr marL="0" indent="0">
              <a:spcBef>
                <a:spcPts val="600"/>
              </a:spcBef>
              <a:buSzPct val="100000"/>
              <a:buNone/>
            </a:pPr>
            <a:r>
              <a:rPr lang="en-US" sz="2600" dirty="0"/>
              <a:t>Networking</a:t>
            </a:r>
            <a:r>
              <a:rPr lang="en-US" sz="2600" dirty="0">
                <a:solidFill>
                  <a:schemeClr val="accent2"/>
                </a:solidFill>
              </a:rPr>
              <a:t> </a:t>
            </a:r>
          </a:p>
          <a:p>
            <a:pPr marL="0" indent="0">
              <a:spcBef>
                <a:spcPts val="600"/>
              </a:spcBef>
              <a:buSzPct val="100000"/>
              <a:buNone/>
            </a:pPr>
            <a:r>
              <a:rPr lang="en-US" sz="2600" dirty="0"/>
              <a:t>Storage</a:t>
            </a:r>
          </a:p>
          <a:p>
            <a:pPr marL="0" indent="0">
              <a:spcBef>
                <a:spcPts val="600"/>
              </a:spcBef>
              <a:buSzPct val="100000"/>
              <a:buNone/>
            </a:pPr>
            <a:r>
              <a:rPr lang="en-US" sz="2600" dirty="0"/>
              <a:t>Databases</a:t>
            </a:r>
          </a:p>
          <a:p>
            <a:pPr marL="0" indent="0">
              <a:spcBef>
                <a:spcPts val="600"/>
              </a:spcBef>
              <a:buSzPct val="100000"/>
              <a:buNone/>
            </a:pPr>
            <a:r>
              <a:rPr lang="en-US" sz="2600" dirty="0"/>
              <a:t>Data Migration and Transfer</a:t>
            </a:r>
          </a:p>
          <a:p>
            <a:pPr marL="0" indent="0">
              <a:spcBef>
                <a:spcPts val="600"/>
              </a:spcBef>
              <a:buSzPct val="100000"/>
              <a:buNone/>
            </a:pPr>
            <a:r>
              <a:rPr lang="en-US" sz="2600" dirty="0"/>
              <a:t>Analytics</a:t>
            </a:r>
          </a:p>
        </p:txBody>
      </p:sp>
      <p:sp>
        <p:nvSpPr>
          <p:cNvPr id="10" name="Content Placeholder 9">
            <a:extLst>
              <a:ext uri="{FF2B5EF4-FFF2-40B4-BE49-F238E27FC236}">
                <a16:creationId xmlns:a16="http://schemas.microsoft.com/office/drawing/2014/main" id="{3E9F2FF3-20A1-4B85-885E-44F502BCCC2A}"/>
              </a:ext>
            </a:extLst>
          </p:cNvPr>
          <p:cNvSpPr>
            <a:spLocks noGrp="1"/>
          </p:cNvSpPr>
          <p:nvPr>
            <p:ph sz="quarter" idx="14"/>
          </p:nvPr>
        </p:nvSpPr>
        <p:spPr/>
        <p:txBody>
          <a:bodyPr/>
          <a:lstStyle/>
          <a:p>
            <a:r>
              <a:rPr lang="en-US" dirty="0"/>
              <a:t>Course Outline (Part 1)</a:t>
            </a:r>
          </a:p>
        </p:txBody>
      </p:sp>
      <p:sp>
        <p:nvSpPr>
          <p:cNvPr id="2" name="Rectangle: Rounded Corners 1">
            <a:extLst>
              <a:ext uri="{FF2B5EF4-FFF2-40B4-BE49-F238E27FC236}">
                <a16:creationId xmlns:a16="http://schemas.microsoft.com/office/drawing/2014/main" id="{C2C31EED-79B6-209D-E333-7D674D8FE5AD}"/>
              </a:ext>
            </a:extLst>
          </p:cNvPr>
          <p:cNvSpPr/>
          <p:nvPr/>
        </p:nvSpPr>
        <p:spPr>
          <a:xfrm rot="20311129">
            <a:off x="5333666" y="2464139"/>
            <a:ext cx="5426107" cy="1929720"/>
          </a:xfrm>
          <a:prstGeom prst="roundRect">
            <a:avLst/>
          </a:prstGeom>
          <a:solidFill>
            <a:srgbClr val="FF0000"/>
          </a:solidFill>
          <a:ln w="2540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800" b="1" i="0" u="none" strike="noStrike" kern="0" cap="none" spc="0" normalizeH="0" baseline="0" noProof="0" dirty="0">
                <a:ln>
                  <a:noFill/>
                </a:ln>
                <a:solidFill>
                  <a:prstClr val="white"/>
                </a:solidFill>
                <a:effectLst/>
                <a:uLnTx/>
                <a:uFillTx/>
                <a:latin typeface="Arial Black" panose="020B0A04020102020204" pitchFamily="34" charset="0"/>
                <a:ea typeface="Open Sans ExtraBold" panose="020B0906030804020204" pitchFamily="34" charset="0"/>
                <a:cs typeface="Open Sans ExtraBold" panose="020B0906030804020204" pitchFamily="34" charset="0"/>
              </a:rPr>
              <a:t>DONE!</a:t>
            </a:r>
          </a:p>
        </p:txBody>
      </p:sp>
      <p:sp>
        <p:nvSpPr>
          <p:cNvPr id="3" name="Rectangle: Rounded Corners 2">
            <a:extLst>
              <a:ext uri="{FF2B5EF4-FFF2-40B4-BE49-F238E27FC236}">
                <a16:creationId xmlns:a16="http://schemas.microsoft.com/office/drawing/2014/main" id="{DD488309-59EE-8453-3970-3EFBFC5BB059}"/>
              </a:ext>
            </a:extLst>
          </p:cNvPr>
          <p:cNvSpPr/>
          <p:nvPr/>
        </p:nvSpPr>
        <p:spPr>
          <a:xfrm rot="20311129">
            <a:off x="5332438" y="2474741"/>
            <a:ext cx="5426107" cy="1929720"/>
          </a:xfrm>
          <a:prstGeom prst="roundRect">
            <a:avLst/>
          </a:prstGeom>
          <a:noFill/>
          <a:ln w="571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6000" b="1" i="0" u="none" strike="noStrike" kern="0" cap="none" spc="0" normalizeH="0" baseline="0" noProof="0" dirty="0">
              <a:ln>
                <a:noFill/>
              </a:ln>
              <a:solidFill>
                <a:prstClr val="white"/>
              </a:solidFill>
              <a:effectLst/>
              <a:uLnTx/>
              <a:uFillTx/>
              <a:latin typeface="Arial Black" panose="020B0A04020102020204" pitchFamily="34" charset="0"/>
              <a:ea typeface="Open Sans ExtraBold" panose="020B0906030804020204" pitchFamily="34" charset="0"/>
              <a:cs typeface="Open Sans ExtraBold" panose="020B0906030804020204" pitchFamily="34" charset="0"/>
            </a:endParaRPr>
          </a:p>
        </p:txBody>
      </p:sp>
    </p:spTree>
    <p:extLst>
      <p:ext uri="{BB962C8B-B14F-4D97-AF65-F5344CB8AC3E}">
        <p14:creationId xmlns:p14="http://schemas.microsoft.com/office/powerpoint/2010/main" val="16889786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903615"/>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0477615"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Working with CloudWatch </a:t>
            </a:r>
            <a:r>
              <a:rPr lang="en-US" sz="3800" dirty="0">
                <a:solidFill>
                  <a:prstClr val="black"/>
                </a:solidFill>
              </a:rPr>
              <a:t>Alarms</a:t>
            </a:r>
            <a:endPar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pic>
        <p:nvPicPr>
          <p:cNvPr id="4" name="Picture 3" descr="A blue sign with white text&#10;&#10;Description automatically generated with medium confidence">
            <a:extLst>
              <a:ext uri="{FF2B5EF4-FFF2-40B4-BE49-F238E27FC236}">
                <a16:creationId xmlns:a16="http://schemas.microsoft.com/office/drawing/2014/main" id="{C1CA346C-FE05-5CBE-8424-219E2EC41569}"/>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1142904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27A40F-FD64-71C7-F307-047074E4BD85}"/>
              </a:ext>
            </a:extLst>
          </p:cNvPr>
          <p:cNvPicPr>
            <a:picLocks noChangeAspect="1"/>
          </p:cNvPicPr>
          <p:nvPr/>
        </p:nvPicPr>
        <p:blipFill>
          <a:blip r:embed="rId3"/>
          <a:stretch>
            <a:fillRect/>
          </a:stretch>
        </p:blipFill>
        <p:spPr>
          <a:xfrm>
            <a:off x="1600686" y="1372996"/>
            <a:ext cx="8990627" cy="5076574"/>
          </a:xfrm>
          <a:prstGeom prst="rect">
            <a:avLst/>
          </a:prstGeom>
          <a:ln>
            <a:solidFill>
              <a:schemeClr val="bg1">
                <a:lumMod val="65000"/>
              </a:schemeClr>
            </a:solidFill>
          </a:ln>
        </p:spPr>
      </p:pic>
      <p:sp>
        <p:nvSpPr>
          <p:cNvPr id="4" name="Title 3">
            <a:extLst>
              <a:ext uri="{FF2B5EF4-FFF2-40B4-BE49-F238E27FC236}">
                <a16:creationId xmlns:a16="http://schemas.microsoft.com/office/drawing/2014/main" id="{9618EC50-06DB-3BA1-BA1D-283F16068D66}"/>
              </a:ext>
            </a:extLst>
          </p:cNvPr>
          <p:cNvSpPr>
            <a:spLocks noGrp="1"/>
          </p:cNvSpPr>
          <p:nvPr>
            <p:ph type="title"/>
          </p:nvPr>
        </p:nvSpPr>
        <p:spPr/>
        <p:txBody>
          <a:bodyPr/>
          <a:lstStyle/>
          <a:p>
            <a:r>
              <a:rPr lang="en-US" dirty="0"/>
              <a:t>CloudWatch Dashboards</a:t>
            </a:r>
          </a:p>
        </p:txBody>
      </p:sp>
      <p:sp>
        <p:nvSpPr>
          <p:cNvPr id="5" name="Rectangle 4">
            <a:extLst>
              <a:ext uri="{FF2B5EF4-FFF2-40B4-BE49-F238E27FC236}">
                <a16:creationId xmlns:a16="http://schemas.microsoft.com/office/drawing/2014/main" id="{79C075F6-E676-C854-6667-4D1AA198BF2B}"/>
              </a:ext>
            </a:extLst>
          </p:cNvPr>
          <p:cNvSpPr/>
          <p:nvPr/>
        </p:nvSpPr>
        <p:spPr>
          <a:xfrm>
            <a:off x="3244269" y="2606202"/>
            <a:ext cx="2267531" cy="1419698"/>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cxnSp>
        <p:nvCxnSpPr>
          <p:cNvPr id="6" name="Connector: Elbow 5">
            <a:extLst>
              <a:ext uri="{FF2B5EF4-FFF2-40B4-BE49-F238E27FC236}">
                <a16:creationId xmlns:a16="http://schemas.microsoft.com/office/drawing/2014/main" id="{35DEE068-EA33-D911-2BEA-994D500E867F}"/>
              </a:ext>
            </a:extLst>
          </p:cNvPr>
          <p:cNvCxnSpPr>
            <a:cxnSpLocks/>
            <a:stCxn id="5" idx="1"/>
            <a:endCxn id="7" idx="3"/>
          </p:cNvCxnSpPr>
          <p:nvPr/>
        </p:nvCxnSpPr>
        <p:spPr>
          <a:xfrm rot="10800000" flipV="1">
            <a:off x="2422479" y="3316050"/>
            <a:ext cx="821791" cy="722549"/>
          </a:xfrm>
          <a:prstGeom prst="bentConnector3">
            <a:avLst>
              <a:gd name="adj1" fmla="val 50000"/>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cxnSp>
      <p:sp>
        <p:nvSpPr>
          <p:cNvPr id="7" name="Rectangle 6">
            <a:extLst>
              <a:ext uri="{FF2B5EF4-FFF2-40B4-BE49-F238E27FC236}">
                <a16:creationId xmlns:a16="http://schemas.microsoft.com/office/drawing/2014/main" id="{51C214C7-0F47-AE63-5DBF-72064D031543}"/>
              </a:ext>
            </a:extLst>
          </p:cNvPr>
          <p:cNvSpPr/>
          <p:nvPr/>
        </p:nvSpPr>
        <p:spPr>
          <a:xfrm>
            <a:off x="1160488" y="3756473"/>
            <a:ext cx="1261990" cy="564254"/>
          </a:xfrm>
          <a:prstGeom prst="rect">
            <a:avLst/>
          </a:prstGeom>
          <a:solidFill>
            <a:srgbClr val="FF9900"/>
          </a:solid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white"/>
                </a:solidFill>
                <a:effectLst/>
                <a:uLnTx/>
                <a:uFillTx/>
                <a:latin typeface="Trebuchet MS" panose="020B0603020202020204"/>
                <a:ea typeface="+mn-ea"/>
                <a:cs typeface="+mn-cs"/>
              </a:rPr>
              <a:t>Widget</a:t>
            </a:r>
          </a:p>
        </p:txBody>
      </p:sp>
      <p:sp>
        <p:nvSpPr>
          <p:cNvPr id="15" name="Rectangle 14">
            <a:extLst>
              <a:ext uri="{FF2B5EF4-FFF2-40B4-BE49-F238E27FC236}">
                <a16:creationId xmlns:a16="http://schemas.microsoft.com/office/drawing/2014/main" id="{2172C931-74ED-D51E-7A53-B589CC4926F8}"/>
              </a:ext>
            </a:extLst>
          </p:cNvPr>
          <p:cNvSpPr/>
          <p:nvPr/>
        </p:nvSpPr>
        <p:spPr>
          <a:xfrm>
            <a:off x="6680202" y="1749760"/>
            <a:ext cx="2590798" cy="307640"/>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cxnSp>
        <p:nvCxnSpPr>
          <p:cNvPr id="16" name="Connector: Elbow 15">
            <a:extLst>
              <a:ext uri="{FF2B5EF4-FFF2-40B4-BE49-F238E27FC236}">
                <a16:creationId xmlns:a16="http://schemas.microsoft.com/office/drawing/2014/main" id="{47C98D49-2D33-91A9-242B-9AE35DF4A60A}"/>
              </a:ext>
            </a:extLst>
          </p:cNvPr>
          <p:cNvCxnSpPr>
            <a:cxnSpLocks/>
            <a:stCxn id="15" idx="2"/>
            <a:endCxn id="17" idx="0"/>
          </p:cNvCxnSpPr>
          <p:nvPr/>
        </p:nvCxnSpPr>
        <p:spPr>
          <a:xfrm rot="16200000" flipH="1">
            <a:off x="8493417" y="1539583"/>
            <a:ext cx="1041400" cy="2077033"/>
          </a:xfrm>
          <a:prstGeom prst="bentConnector3">
            <a:avLst>
              <a:gd name="adj1" fmla="val 50000"/>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cxnSp>
      <p:sp>
        <p:nvSpPr>
          <p:cNvPr id="17" name="Rectangle 16">
            <a:extLst>
              <a:ext uri="{FF2B5EF4-FFF2-40B4-BE49-F238E27FC236}">
                <a16:creationId xmlns:a16="http://schemas.microsoft.com/office/drawing/2014/main" id="{BA8FD23B-4A3A-B6D4-961E-8F9278A3EB11}"/>
              </a:ext>
            </a:extLst>
          </p:cNvPr>
          <p:cNvSpPr/>
          <p:nvPr/>
        </p:nvSpPr>
        <p:spPr>
          <a:xfrm>
            <a:off x="8947732" y="3098800"/>
            <a:ext cx="2209803" cy="1968499"/>
          </a:xfrm>
          <a:prstGeom prst="rect">
            <a:avLst/>
          </a:prstGeom>
          <a:solidFill>
            <a:srgbClr val="FF9900"/>
          </a:solid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white"/>
                </a:solidFill>
                <a:effectLst/>
                <a:uLnTx/>
                <a:uFillTx/>
                <a:latin typeface="Trebuchet MS" panose="020B0603020202020204"/>
                <a:ea typeface="+mn-ea"/>
                <a:cs typeface="+mn-cs"/>
              </a:rPr>
              <a:t>Can adjust timeframes (applies</a:t>
            </a:r>
            <a:r>
              <a:rPr kumimoji="0" lang="en-US" sz="2600" b="0" i="0" u="none" strike="noStrike" kern="1200" cap="none" spc="0" normalizeH="0" noProof="0" dirty="0">
                <a:ln>
                  <a:noFill/>
                </a:ln>
                <a:solidFill>
                  <a:prstClr val="white"/>
                </a:solidFill>
                <a:effectLst/>
                <a:uLnTx/>
                <a:uFillTx/>
                <a:latin typeface="Trebuchet MS" panose="020B0603020202020204"/>
                <a:ea typeface="+mn-ea"/>
                <a:cs typeface="+mn-cs"/>
              </a:rPr>
              <a:t> to all widgets)</a:t>
            </a:r>
            <a:endParaRPr kumimoji="0" lang="en-US" sz="26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10023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5"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3088B5-D522-BA83-B7FD-28454E6C204A}"/>
              </a:ext>
            </a:extLst>
          </p:cNvPr>
          <p:cNvSpPr>
            <a:spLocks noGrp="1"/>
          </p:cNvSpPr>
          <p:nvPr>
            <p:ph type="body" sz="quarter" idx="10"/>
          </p:nvPr>
        </p:nvSpPr>
        <p:spPr/>
        <p:txBody>
          <a:bodyPr/>
          <a:lstStyle/>
          <a:p>
            <a:r>
              <a:rPr lang="en-US" sz="2800" dirty="0">
                <a:latin typeface="+mj-lt"/>
              </a:rPr>
              <a:t>Easy way to get an at-a-glance view of important metrics and alarms</a:t>
            </a:r>
          </a:p>
          <a:p>
            <a:r>
              <a:rPr lang="en-US" sz="2800" dirty="0">
                <a:latin typeface="+mj-lt"/>
              </a:rPr>
              <a:t>Dashboards are global</a:t>
            </a:r>
          </a:p>
          <a:p>
            <a:pPr lvl="1"/>
            <a:r>
              <a:rPr lang="en-US" sz="2200" dirty="0">
                <a:latin typeface="+mj-lt"/>
              </a:rPr>
              <a:t>They can include data from different AWS accounts and regions</a:t>
            </a:r>
          </a:p>
          <a:p>
            <a:pPr lvl="2"/>
            <a:r>
              <a:rPr lang="en-US" sz="2200" dirty="0">
                <a:latin typeface="+mj-lt"/>
              </a:rPr>
              <a:t>Remember: Metrics are regional</a:t>
            </a:r>
          </a:p>
          <a:p>
            <a:r>
              <a:rPr lang="en-US" sz="2800" dirty="0">
                <a:latin typeface="+mj-lt"/>
              </a:rPr>
              <a:t>Free, up to three dashboards</a:t>
            </a:r>
          </a:p>
        </p:txBody>
      </p:sp>
      <p:sp>
        <p:nvSpPr>
          <p:cNvPr id="3" name="Content Placeholder 2">
            <a:extLst>
              <a:ext uri="{FF2B5EF4-FFF2-40B4-BE49-F238E27FC236}">
                <a16:creationId xmlns:a16="http://schemas.microsoft.com/office/drawing/2014/main" id="{805638A6-9AE0-A217-FDD1-76B49EAC1854}"/>
              </a:ext>
            </a:extLst>
          </p:cNvPr>
          <p:cNvSpPr>
            <a:spLocks noGrp="1"/>
          </p:cNvSpPr>
          <p:nvPr>
            <p:ph sz="quarter" idx="14"/>
          </p:nvPr>
        </p:nvSpPr>
        <p:spPr/>
        <p:txBody>
          <a:bodyPr/>
          <a:lstStyle/>
          <a:p>
            <a:r>
              <a:rPr lang="en-US" dirty="0"/>
              <a:t>CloudWatch Dashboards</a:t>
            </a:r>
          </a:p>
        </p:txBody>
      </p:sp>
    </p:spTree>
    <p:extLst>
      <p:ext uri="{BB962C8B-B14F-4D97-AF65-F5344CB8AC3E}">
        <p14:creationId xmlns:p14="http://schemas.microsoft.com/office/powerpoint/2010/main" val="216533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903615"/>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0477615"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Working with CloudWatch </a:t>
            </a:r>
            <a:r>
              <a:rPr lang="en-US" sz="3800" dirty="0">
                <a:solidFill>
                  <a:prstClr val="black"/>
                </a:solidFill>
              </a:rPr>
              <a:t>Dashboards</a:t>
            </a:r>
            <a:endPar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pic>
        <p:nvPicPr>
          <p:cNvPr id="4" name="Picture 3" descr="A blue sign with white text&#10;&#10;Description automatically generated with medium confidence">
            <a:extLst>
              <a:ext uri="{FF2B5EF4-FFF2-40B4-BE49-F238E27FC236}">
                <a16:creationId xmlns:a16="http://schemas.microsoft.com/office/drawing/2014/main" id="{C1CA346C-FE05-5CBE-8424-219E2EC41569}"/>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6991186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D827B85-B23A-708A-F4C7-18BAD9C37991}"/>
              </a:ext>
            </a:extLst>
          </p:cNvPr>
          <p:cNvSpPr/>
          <p:nvPr/>
        </p:nvSpPr>
        <p:spPr>
          <a:xfrm>
            <a:off x="2776447" y="1371115"/>
            <a:ext cx="2350979" cy="1774523"/>
          </a:xfrm>
          <a:prstGeom prst="rect">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pic>
        <p:nvPicPr>
          <p:cNvPr id="6" name="Graphic 7">
            <a:extLst>
              <a:ext uri="{FF2B5EF4-FFF2-40B4-BE49-F238E27FC236}">
                <a16:creationId xmlns:a16="http://schemas.microsoft.com/office/drawing/2014/main" id="{61DC4FF8-55F4-21A1-19CA-DC5F2858B8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0860" y="1540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31">
            <a:extLst>
              <a:ext uri="{FF2B5EF4-FFF2-40B4-BE49-F238E27FC236}">
                <a16:creationId xmlns:a16="http://schemas.microsoft.com/office/drawing/2014/main" id="{0EDFE2BA-DD14-8ABE-9A7F-F95F34D21BCF}"/>
              </a:ext>
            </a:extLst>
          </p:cNvPr>
          <p:cNvSpPr txBox="1">
            <a:spLocks noChangeArrowheads="1"/>
          </p:cNvSpPr>
          <p:nvPr/>
        </p:nvSpPr>
        <p:spPr bwMode="auto">
          <a:xfrm>
            <a:off x="3793874" y="2091538"/>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mj-lt"/>
                <a:ea typeface="Amazon Ember" panose="020B0603020204020204" pitchFamily="34" charset="0"/>
                <a:cs typeface="Arial" panose="020B0604020202020204" pitchFamily="34" charset="0"/>
              </a:rPr>
              <a:t>Logs</a:t>
            </a:r>
          </a:p>
        </p:txBody>
      </p:sp>
      <p:pic>
        <p:nvPicPr>
          <p:cNvPr id="8" name="Graphic 60">
            <a:extLst>
              <a:ext uri="{FF2B5EF4-FFF2-40B4-BE49-F238E27FC236}">
                <a16:creationId xmlns:a16="http://schemas.microsoft.com/office/drawing/2014/main" id="{0772F892-0016-F777-386F-BD756549AA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7311" y="1464815"/>
            <a:ext cx="1066045" cy="1066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raphic 17">
            <a:extLst>
              <a:ext uri="{FF2B5EF4-FFF2-40B4-BE49-F238E27FC236}">
                <a16:creationId xmlns:a16="http://schemas.microsoft.com/office/drawing/2014/main" id="{1BF6401A-5B3E-A011-FB11-40B8D30506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118" y="27504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072A8861-D7EF-31B6-E556-FB106E8403EA}"/>
              </a:ext>
            </a:extLst>
          </p:cNvPr>
          <p:cNvSpPr txBox="1"/>
          <p:nvPr/>
        </p:nvSpPr>
        <p:spPr>
          <a:xfrm>
            <a:off x="2776446" y="2624560"/>
            <a:ext cx="1839105" cy="369332"/>
          </a:xfrm>
          <a:prstGeom prst="rect">
            <a:avLst/>
          </a:prstGeom>
          <a:noFill/>
        </p:spPr>
        <p:txBody>
          <a:bodyPr wrap="square" rtlCol="0">
            <a:spAutoFit/>
          </a:bodyPr>
          <a:lstStyle/>
          <a:p>
            <a:pPr algn="ctr"/>
            <a:r>
              <a:rPr lang="en-US" dirty="0"/>
              <a:t>EC2 Instance</a:t>
            </a:r>
          </a:p>
        </p:txBody>
      </p:sp>
      <p:sp>
        <p:nvSpPr>
          <p:cNvPr id="11" name="Rectangle 10">
            <a:extLst>
              <a:ext uri="{FF2B5EF4-FFF2-40B4-BE49-F238E27FC236}">
                <a16:creationId xmlns:a16="http://schemas.microsoft.com/office/drawing/2014/main" id="{95E87400-867D-541A-5472-4807078BE8C4}"/>
              </a:ext>
            </a:extLst>
          </p:cNvPr>
          <p:cNvSpPr/>
          <p:nvPr/>
        </p:nvSpPr>
        <p:spPr>
          <a:xfrm>
            <a:off x="7064575" y="2503537"/>
            <a:ext cx="2713088" cy="1774523"/>
          </a:xfrm>
          <a:prstGeom prst="rect">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13" name="TextBox 12">
            <a:extLst>
              <a:ext uri="{FF2B5EF4-FFF2-40B4-BE49-F238E27FC236}">
                <a16:creationId xmlns:a16="http://schemas.microsoft.com/office/drawing/2014/main" id="{B73DA299-DD9F-9CB9-7E3B-BC9C78E5EA3F}"/>
              </a:ext>
            </a:extLst>
          </p:cNvPr>
          <p:cNvSpPr txBox="1"/>
          <p:nvPr/>
        </p:nvSpPr>
        <p:spPr>
          <a:xfrm>
            <a:off x="7283069" y="3693256"/>
            <a:ext cx="2276097" cy="369332"/>
          </a:xfrm>
          <a:prstGeom prst="rect">
            <a:avLst/>
          </a:prstGeom>
          <a:noFill/>
        </p:spPr>
        <p:txBody>
          <a:bodyPr wrap="square" rtlCol="0">
            <a:spAutoFit/>
          </a:bodyPr>
          <a:lstStyle/>
          <a:p>
            <a:pPr algn="ctr"/>
            <a:r>
              <a:rPr lang="en-US" dirty="0"/>
              <a:t>CloudWatch Logs</a:t>
            </a:r>
          </a:p>
        </p:txBody>
      </p:sp>
      <p:sp>
        <p:nvSpPr>
          <p:cNvPr id="14" name="Rectangle 13">
            <a:extLst>
              <a:ext uri="{FF2B5EF4-FFF2-40B4-BE49-F238E27FC236}">
                <a16:creationId xmlns:a16="http://schemas.microsoft.com/office/drawing/2014/main" id="{C84756C7-F95D-C158-1468-DEF81DA806DA}"/>
              </a:ext>
            </a:extLst>
          </p:cNvPr>
          <p:cNvSpPr/>
          <p:nvPr/>
        </p:nvSpPr>
        <p:spPr>
          <a:xfrm>
            <a:off x="2776447" y="3693256"/>
            <a:ext cx="2350979" cy="1774523"/>
          </a:xfrm>
          <a:prstGeom prst="rect">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pic>
        <p:nvPicPr>
          <p:cNvPr id="15" name="Graphic 7">
            <a:extLst>
              <a:ext uri="{FF2B5EF4-FFF2-40B4-BE49-F238E27FC236}">
                <a16:creationId xmlns:a16="http://schemas.microsoft.com/office/drawing/2014/main" id="{A4AD9F66-DB01-B3FF-1388-AC1D316F00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0860" y="386277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31">
            <a:extLst>
              <a:ext uri="{FF2B5EF4-FFF2-40B4-BE49-F238E27FC236}">
                <a16:creationId xmlns:a16="http://schemas.microsoft.com/office/drawing/2014/main" id="{9842F3F9-BAA0-C325-30F0-E9A91D3BC714}"/>
              </a:ext>
            </a:extLst>
          </p:cNvPr>
          <p:cNvSpPr txBox="1">
            <a:spLocks noChangeArrowheads="1"/>
          </p:cNvSpPr>
          <p:nvPr/>
        </p:nvSpPr>
        <p:spPr bwMode="auto">
          <a:xfrm>
            <a:off x="3793874" y="4413679"/>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mj-lt"/>
                <a:ea typeface="Amazon Ember" panose="020B0603020204020204" pitchFamily="34" charset="0"/>
                <a:cs typeface="Arial" panose="020B0604020202020204" pitchFamily="34" charset="0"/>
              </a:rPr>
              <a:t>Logs</a:t>
            </a:r>
          </a:p>
        </p:txBody>
      </p:sp>
      <p:sp>
        <p:nvSpPr>
          <p:cNvPr id="18" name="TextBox 17">
            <a:extLst>
              <a:ext uri="{FF2B5EF4-FFF2-40B4-BE49-F238E27FC236}">
                <a16:creationId xmlns:a16="http://schemas.microsoft.com/office/drawing/2014/main" id="{C8F29E78-2088-8A6B-F888-5D96DFE2651A}"/>
              </a:ext>
            </a:extLst>
          </p:cNvPr>
          <p:cNvSpPr txBox="1"/>
          <p:nvPr/>
        </p:nvSpPr>
        <p:spPr>
          <a:xfrm>
            <a:off x="2937311" y="4960631"/>
            <a:ext cx="2337653" cy="369332"/>
          </a:xfrm>
          <a:prstGeom prst="rect">
            <a:avLst/>
          </a:prstGeom>
          <a:noFill/>
        </p:spPr>
        <p:txBody>
          <a:bodyPr wrap="square" rtlCol="0">
            <a:spAutoFit/>
          </a:bodyPr>
          <a:lstStyle/>
          <a:p>
            <a:r>
              <a:rPr lang="en-US" dirty="0"/>
              <a:t>On-Premises Server</a:t>
            </a:r>
          </a:p>
        </p:txBody>
      </p:sp>
      <p:pic>
        <p:nvPicPr>
          <p:cNvPr id="19" name="Picture 18" descr="Text&#10;&#10;Description automatically generated">
            <a:extLst>
              <a:ext uri="{FF2B5EF4-FFF2-40B4-BE49-F238E27FC236}">
                <a16:creationId xmlns:a16="http://schemas.microsoft.com/office/drawing/2014/main" id="{C7BC8E8E-6071-6F86-3CEB-44515EA13665}"/>
              </a:ext>
            </a:extLst>
          </p:cNvPr>
          <p:cNvPicPr>
            <a:picLocks noChangeAspect="1"/>
          </p:cNvPicPr>
          <p:nvPr/>
        </p:nvPicPr>
        <p:blipFill rotWithShape="1">
          <a:blip r:embed="rId6">
            <a:extLst>
              <a:ext uri="{28A0092B-C50C-407E-A947-70E740481C1C}">
                <a14:useLocalDpi xmlns:a14="http://schemas.microsoft.com/office/drawing/2010/main" val="0"/>
              </a:ext>
            </a:extLst>
          </a:blip>
          <a:srcRect l="14590"/>
          <a:stretch/>
        </p:blipFill>
        <p:spPr>
          <a:xfrm>
            <a:off x="3105698" y="3883384"/>
            <a:ext cx="880913" cy="1031397"/>
          </a:xfrm>
          <a:prstGeom prst="rect">
            <a:avLst/>
          </a:prstGeom>
          <a:solidFill>
            <a:schemeClr val="bg1"/>
          </a:solidFill>
        </p:spPr>
      </p:pic>
      <p:cxnSp>
        <p:nvCxnSpPr>
          <p:cNvPr id="21" name="Connector: Elbow 20">
            <a:extLst>
              <a:ext uri="{FF2B5EF4-FFF2-40B4-BE49-F238E27FC236}">
                <a16:creationId xmlns:a16="http://schemas.microsoft.com/office/drawing/2014/main" id="{6DD7CF8A-563E-CF28-9FF0-26D4E49001C6}"/>
              </a:ext>
            </a:extLst>
          </p:cNvPr>
          <p:cNvCxnSpPr>
            <a:cxnSpLocks/>
            <a:stCxn id="4" idx="3"/>
            <a:endCxn id="11" idx="1"/>
          </p:cNvCxnSpPr>
          <p:nvPr/>
        </p:nvCxnSpPr>
        <p:spPr>
          <a:xfrm>
            <a:off x="5127426" y="2258377"/>
            <a:ext cx="1937149" cy="1132422"/>
          </a:xfrm>
          <a:prstGeom prst="bentConnector3">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2A08F798-2F86-6DEF-79B9-C6BFE0619D7C}"/>
              </a:ext>
            </a:extLst>
          </p:cNvPr>
          <p:cNvCxnSpPr>
            <a:cxnSpLocks/>
            <a:stCxn id="14" idx="3"/>
            <a:endCxn id="11" idx="1"/>
          </p:cNvCxnSpPr>
          <p:nvPr/>
        </p:nvCxnSpPr>
        <p:spPr>
          <a:xfrm flipV="1">
            <a:off x="5127426" y="3390799"/>
            <a:ext cx="1937149" cy="1189719"/>
          </a:xfrm>
          <a:prstGeom prst="bentConnector3">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792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P spid="14" grpId="0" animBg="1"/>
      <p:bldP spid="16" grpId="0"/>
      <p:bldP spid="1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D827B85-B23A-708A-F4C7-18BAD9C37991}"/>
              </a:ext>
            </a:extLst>
          </p:cNvPr>
          <p:cNvSpPr/>
          <p:nvPr/>
        </p:nvSpPr>
        <p:spPr>
          <a:xfrm>
            <a:off x="1876926" y="1371115"/>
            <a:ext cx="4042609" cy="1774523"/>
          </a:xfrm>
          <a:prstGeom prst="rect">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pic>
        <p:nvPicPr>
          <p:cNvPr id="6" name="Graphic 7">
            <a:extLst>
              <a:ext uri="{FF2B5EF4-FFF2-40B4-BE49-F238E27FC236}">
                <a16:creationId xmlns:a16="http://schemas.microsoft.com/office/drawing/2014/main" id="{61DC4FF8-55F4-21A1-19CA-DC5F2858B8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2501" y="1540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31">
            <a:extLst>
              <a:ext uri="{FF2B5EF4-FFF2-40B4-BE49-F238E27FC236}">
                <a16:creationId xmlns:a16="http://schemas.microsoft.com/office/drawing/2014/main" id="{0EDFE2BA-DD14-8ABE-9A7F-F95F34D21BCF}"/>
              </a:ext>
            </a:extLst>
          </p:cNvPr>
          <p:cNvSpPr txBox="1">
            <a:spLocks noChangeArrowheads="1"/>
          </p:cNvSpPr>
          <p:nvPr/>
        </p:nvSpPr>
        <p:spPr bwMode="auto">
          <a:xfrm>
            <a:off x="2895515" y="2091538"/>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mj-lt"/>
                <a:ea typeface="Amazon Ember" panose="020B0603020204020204" pitchFamily="34" charset="0"/>
                <a:cs typeface="Arial" panose="020B0604020202020204" pitchFamily="34" charset="0"/>
              </a:rPr>
              <a:t>Logs</a:t>
            </a:r>
          </a:p>
        </p:txBody>
      </p:sp>
      <p:pic>
        <p:nvPicPr>
          <p:cNvPr id="8" name="Graphic 60">
            <a:extLst>
              <a:ext uri="{FF2B5EF4-FFF2-40B4-BE49-F238E27FC236}">
                <a16:creationId xmlns:a16="http://schemas.microsoft.com/office/drawing/2014/main" id="{0772F892-0016-F777-386F-BD756549AA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8952" y="1464815"/>
            <a:ext cx="1066045" cy="1066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raphic 17">
            <a:extLst>
              <a:ext uri="{FF2B5EF4-FFF2-40B4-BE49-F238E27FC236}">
                <a16:creationId xmlns:a16="http://schemas.microsoft.com/office/drawing/2014/main" id="{1BF6401A-5B3E-A011-FB11-40B8D30506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2412" y="275049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072A8861-D7EF-31B6-E556-FB106E8403EA}"/>
              </a:ext>
            </a:extLst>
          </p:cNvPr>
          <p:cNvSpPr txBox="1"/>
          <p:nvPr/>
        </p:nvSpPr>
        <p:spPr>
          <a:xfrm>
            <a:off x="1878087" y="2624560"/>
            <a:ext cx="1839105" cy="369332"/>
          </a:xfrm>
          <a:prstGeom prst="rect">
            <a:avLst/>
          </a:prstGeom>
          <a:noFill/>
        </p:spPr>
        <p:txBody>
          <a:bodyPr wrap="square" rtlCol="0">
            <a:spAutoFit/>
          </a:bodyPr>
          <a:lstStyle/>
          <a:p>
            <a:pPr algn="ctr"/>
            <a:r>
              <a:rPr lang="en-US" dirty="0"/>
              <a:t>EC2 Instance</a:t>
            </a:r>
          </a:p>
        </p:txBody>
      </p:sp>
      <p:sp>
        <p:nvSpPr>
          <p:cNvPr id="11" name="Rectangle 10">
            <a:extLst>
              <a:ext uri="{FF2B5EF4-FFF2-40B4-BE49-F238E27FC236}">
                <a16:creationId xmlns:a16="http://schemas.microsoft.com/office/drawing/2014/main" id="{95E87400-867D-541A-5472-4807078BE8C4}"/>
              </a:ext>
            </a:extLst>
          </p:cNvPr>
          <p:cNvSpPr/>
          <p:nvPr/>
        </p:nvSpPr>
        <p:spPr>
          <a:xfrm>
            <a:off x="7176869" y="2503537"/>
            <a:ext cx="2713088" cy="1774523"/>
          </a:xfrm>
          <a:prstGeom prst="rect">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13" name="TextBox 12">
            <a:extLst>
              <a:ext uri="{FF2B5EF4-FFF2-40B4-BE49-F238E27FC236}">
                <a16:creationId xmlns:a16="http://schemas.microsoft.com/office/drawing/2014/main" id="{B73DA299-DD9F-9CB9-7E3B-BC9C78E5EA3F}"/>
              </a:ext>
            </a:extLst>
          </p:cNvPr>
          <p:cNvSpPr txBox="1"/>
          <p:nvPr/>
        </p:nvSpPr>
        <p:spPr>
          <a:xfrm>
            <a:off x="7395363" y="3693256"/>
            <a:ext cx="2276097" cy="369332"/>
          </a:xfrm>
          <a:prstGeom prst="rect">
            <a:avLst/>
          </a:prstGeom>
          <a:noFill/>
        </p:spPr>
        <p:txBody>
          <a:bodyPr wrap="square" rtlCol="0">
            <a:spAutoFit/>
          </a:bodyPr>
          <a:lstStyle/>
          <a:p>
            <a:pPr algn="ctr"/>
            <a:r>
              <a:rPr lang="en-US" dirty="0"/>
              <a:t>CloudWatch Logs</a:t>
            </a:r>
          </a:p>
        </p:txBody>
      </p:sp>
      <p:sp>
        <p:nvSpPr>
          <p:cNvPr id="14" name="Rectangle 13">
            <a:extLst>
              <a:ext uri="{FF2B5EF4-FFF2-40B4-BE49-F238E27FC236}">
                <a16:creationId xmlns:a16="http://schemas.microsoft.com/office/drawing/2014/main" id="{C84756C7-F95D-C158-1468-DEF81DA806DA}"/>
              </a:ext>
            </a:extLst>
          </p:cNvPr>
          <p:cNvSpPr/>
          <p:nvPr/>
        </p:nvSpPr>
        <p:spPr>
          <a:xfrm>
            <a:off x="1876926" y="3693256"/>
            <a:ext cx="4042609" cy="1774523"/>
          </a:xfrm>
          <a:prstGeom prst="rect">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pic>
        <p:nvPicPr>
          <p:cNvPr id="15" name="Graphic 7">
            <a:extLst>
              <a:ext uri="{FF2B5EF4-FFF2-40B4-BE49-F238E27FC236}">
                <a16:creationId xmlns:a16="http://schemas.microsoft.com/office/drawing/2014/main" id="{A4AD9F66-DB01-B3FF-1388-AC1D316F00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2501" y="386277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31">
            <a:extLst>
              <a:ext uri="{FF2B5EF4-FFF2-40B4-BE49-F238E27FC236}">
                <a16:creationId xmlns:a16="http://schemas.microsoft.com/office/drawing/2014/main" id="{9842F3F9-BAA0-C325-30F0-E9A91D3BC714}"/>
              </a:ext>
            </a:extLst>
          </p:cNvPr>
          <p:cNvSpPr txBox="1">
            <a:spLocks noChangeArrowheads="1"/>
          </p:cNvSpPr>
          <p:nvPr/>
        </p:nvSpPr>
        <p:spPr bwMode="auto">
          <a:xfrm>
            <a:off x="2895515" y="4413679"/>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mj-lt"/>
                <a:ea typeface="Amazon Ember" panose="020B0603020204020204" pitchFamily="34" charset="0"/>
                <a:cs typeface="Arial" panose="020B0604020202020204" pitchFamily="34" charset="0"/>
              </a:rPr>
              <a:t>Logs</a:t>
            </a:r>
          </a:p>
        </p:txBody>
      </p:sp>
      <p:sp>
        <p:nvSpPr>
          <p:cNvPr id="18" name="TextBox 17">
            <a:extLst>
              <a:ext uri="{FF2B5EF4-FFF2-40B4-BE49-F238E27FC236}">
                <a16:creationId xmlns:a16="http://schemas.microsoft.com/office/drawing/2014/main" id="{C8F29E78-2088-8A6B-F888-5D96DFE2651A}"/>
              </a:ext>
            </a:extLst>
          </p:cNvPr>
          <p:cNvSpPr txBox="1"/>
          <p:nvPr/>
        </p:nvSpPr>
        <p:spPr>
          <a:xfrm>
            <a:off x="2038952" y="4960631"/>
            <a:ext cx="2337653" cy="369332"/>
          </a:xfrm>
          <a:prstGeom prst="rect">
            <a:avLst/>
          </a:prstGeom>
          <a:noFill/>
        </p:spPr>
        <p:txBody>
          <a:bodyPr wrap="square" rtlCol="0">
            <a:spAutoFit/>
          </a:bodyPr>
          <a:lstStyle/>
          <a:p>
            <a:r>
              <a:rPr lang="en-US" dirty="0"/>
              <a:t>On-Premises Server</a:t>
            </a:r>
          </a:p>
        </p:txBody>
      </p:sp>
      <p:pic>
        <p:nvPicPr>
          <p:cNvPr id="19" name="Picture 18" descr="Text&#10;&#10;Description automatically generated">
            <a:extLst>
              <a:ext uri="{FF2B5EF4-FFF2-40B4-BE49-F238E27FC236}">
                <a16:creationId xmlns:a16="http://schemas.microsoft.com/office/drawing/2014/main" id="{C7BC8E8E-6071-6F86-3CEB-44515EA13665}"/>
              </a:ext>
            </a:extLst>
          </p:cNvPr>
          <p:cNvPicPr>
            <a:picLocks noChangeAspect="1"/>
          </p:cNvPicPr>
          <p:nvPr/>
        </p:nvPicPr>
        <p:blipFill rotWithShape="1">
          <a:blip r:embed="rId6">
            <a:extLst>
              <a:ext uri="{28A0092B-C50C-407E-A947-70E740481C1C}">
                <a14:useLocalDpi xmlns:a14="http://schemas.microsoft.com/office/drawing/2010/main" val="0"/>
              </a:ext>
            </a:extLst>
          </a:blip>
          <a:srcRect l="14590"/>
          <a:stretch/>
        </p:blipFill>
        <p:spPr>
          <a:xfrm>
            <a:off x="2207339" y="3883384"/>
            <a:ext cx="880913" cy="1031397"/>
          </a:xfrm>
          <a:prstGeom prst="rect">
            <a:avLst/>
          </a:prstGeom>
          <a:solidFill>
            <a:schemeClr val="bg1"/>
          </a:solidFill>
        </p:spPr>
      </p:pic>
      <p:cxnSp>
        <p:nvCxnSpPr>
          <p:cNvPr id="21" name="Connector: Elbow 20">
            <a:extLst>
              <a:ext uri="{FF2B5EF4-FFF2-40B4-BE49-F238E27FC236}">
                <a16:creationId xmlns:a16="http://schemas.microsoft.com/office/drawing/2014/main" id="{6DD7CF8A-563E-CF28-9FF0-26D4E49001C6}"/>
              </a:ext>
            </a:extLst>
          </p:cNvPr>
          <p:cNvCxnSpPr>
            <a:cxnSpLocks/>
            <a:stCxn id="4" idx="3"/>
            <a:endCxn id="11" idx="1"/>
          </p:cNvCxnSpPr>
          <p:nvPr/>
        </p:nvCxnSpPr>
        <p:spPr>
          <a:xfrm>
            <a:off x="5919535" y="2258377"/>
            <a:ext cx="1257334" cy="1132422"/>
          </a:xfrm>
          <a:prstGeom prst="bentConnector3">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2A08F798-2F86-6DEF-79B9-C6BFE0619D7C}"/>
              </a:ext>
            </a:extLst>
          </p:cNvPr>
          <p:cNvCxnSpPr>
            <a:cxnSpLocks/>
            <a:stCxn id="14" idx="3"/>
            <a:endCxn id="11" idx="1"/>
          </p:cNvCxnSpPr>
          <p:nvPr/>
        </p:nvCxnSpPr>
        <p:spPr>
          <a:xfrm flipV="1">
            <a:off x="5919535" y="3390799"/>
            <a:ext cx="1257334" cy="1189719"/>
          </a:xfrm>
          <a:prstGeom prst="bentConnector3">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45A2960-0112-E1DB-6373-3CEBF84A1F8C}"/>
              </a:ext>
            </a:extLst>
          </p:cNvPr>
          <p:cNvSpPr txBox="1"/>
          <p:nvPr/>
        </p:nvSpPr>
        <p:spPr>
          <a:xfrm>
            <a:off x="4236335" y="1935210"/>
            <a:ext cx="1440186" cy="646331"/>
          </a:xfrm>
          <a:prstGeom prst="rect">
            <a:avLst/>
          </a:prstGeom>
          <a:solidFill>
            <a:srgbClr val="F24381"/>
          </a:solidFill>
        </p:spPr>
        <p:txBody>
          <a:bodyPr wrap="square" rtlCol="0">
            <a:spAutoFit/>
          </a:bodyPr>
          <a:lstStyle/>
          <a:p>
            <a:pPr algn="ctr"/>
            <a:r>
              <a:rPr lang="en-US" dirty="0">
                <a:solidFill>
                  <a:schemeClr val="bg1"/>
                </a:solidFill>
              </a:rPr>
              <a:t>CloudWatch Agent</a:t>
            </a:r>
          </a:p>
        </p:txBody>
      </p:sp>
      <p:sp>
        <p:nvSpPr>
          <p:cNvPr id="20" name="TextBox 19">
            <a:extLst>
              <a:ext uri="{FF2B5EF4-FFF2-40B4-BE49-F238E27FC236}">
                <a16:creationId xmlns:a16="http://schemas.microsoft.com/office/drawing/2014/main" id="{4E03054A-7320-6749-BFB2-D55F9324AAE7}"/>
              </a:ext>
            </a:extLst>
          </p:cNvPr>
          <p:cNvSpPr txBox="1"/>
          <p:nvPr/>
        </p:nvSpPr>
        <p:spPr>
          <a:xfrm>
            <a:off x="4223899" y="4257351"/>
            <a:ext cx="1440186" cy="646331"/>
          </a:xfrm>
          <a:prstGeom prst="rect">
            <a:avLst/>
          </a:prstGeom>
          <a:solidFill>
            <a:srgbClr val="F24381"/>
          </a:solidFill>
        </p:spPr>
        <p:txBody>
          <a:bodyPr wrap="square" rtlCol="0">
            <a:spAutoFit/>
          </a:bodyPr>
          <a:lstStyle/>
          <a:p>
            <a:pPr algn="ctr"/>
            <a:r>
              <a:rPr lang="en-US" dirty="0">
                <a:solidFill>
                  <a:schemeClr val="bg1"/>
                </a:solidFill>
              </a:rPr>
              <a:t>CloudWatch Agent</a:t>
            </a:r>
          </a:p>
        </p:txBody>
      </p:sp>
    </p:spTree>
    <p:extLst>
      <p:ext uri="{BB962C8B-B14F-4D97-AF65-F5344CB8AC3E}">
        <p14:creationId xmlns:p14="http://schemas.microsoft.com/office/powerpoint/2010/main" val="487433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3088B5-D522-BA83-B7FD-28454E6C204A}"/>
              </a:ext>
            </a:extLst>
          </p:cNvPr>
          <p:cNvSpPr>
            <a:spLocks noGrp="1"/>
          </p:cNvSpPr>
          <p:nvPr>
            <p:ph type="body" sz="quarter" idx="10"/>
          </p:nvPr>
        </p:nvSpPr>
        <p:spPr/>
        <p:txBody>
          <a:bodyPr/>
          <a:lstStyle/>
          <a:p>
            <a:r>
              <a:rPr lang="en-US" sz="2800" dirty="0">
                <a:latin typeface="+mj-lt"/>
              </a:rPr>
              <a:t>“Unified” CloudWatch Agent</a:t>
            </a:r>
          </a:p>
          <a:p>
            <a:pPr lvl="1"/>
            <a:r>
              <a:rPr lang="en-US" sz="2200" dirty="0">
                <a:latin typeface="+mj-lt"/>
              </a:rPr>
              <a:t>Can send logs AND metrics</a:t>
            </a:r>
          </a:p>
          <a:p>
            <a:pPr lvl="2"/>
            <a:r>
              <a:rPr lang="en-US" sz="2200" dirty="0">
                <a:latin typeface="+mj-lt"/>
              </a:rPr>
              <a:t>Metrics are more extensive and more granular than those produced natively by EC2</a:t>
            </a:r>
          </a:p>
          <a:p>
            <a:pPr lvl="3"/>
            <a:r>
              <a:rPr lang="en-US" sz="2200" dirty="0">
                <a:latin typeface="+mj-lt"/>
              </a:rPr>
              <a:t>e.g., memory or swap utilization </a:t>
            </a:r>
          </a:p>
          <a:p>
            <a:r>
              <a:rPr lang="en-US" sz="2800" dirty="0">
                <a:latin typeface="+mj-lt"/>
              </a:rPr>
              <a:t>CloudWatch “Log” Agent is the older version, and can only send logs</a:t>
            </a:r>
          </a:p>
        </p:txBody>
      </p:sp>
      <p:sp>
        <p:nvSpPr>
          <p:cNvPr id="3" name="Content Placeholder 2">
            <a:extLst>
              <a:ext uri="{FF2B5EF4-FFF2-40B4-BE49-F238E27FC236}">
                <a16:creationId xmlns:a16="http://schemas.microsoft.com/office/drawing/2014/main" id="{805638A6-9AE0-A217-FDD1-76B49EAC1854}"/>
              </a:ext>
            </a:extLst>
          </p:cNvPr>
          <p:cNvSpPr>
            <a:spLocks noGrp="1"/>
          </p:cNvSpPr>
          <p:nvPr>
            <p:ph sz="quarter" idx="14"/>
          </p:nvPr>
        </p:nvSpPr>
        <p:spPr/>
        <p:txBody>
          <a:bodyPr/>
          <a:lstStyle/>
          <a:p>
            <a:r>
              <a:rPr lang="en-US" dirty="0"/>
              <a:t>CloudWatch Agent</a:t>
            </a:r>
          </a:p>
        </p:txBody>
      </p:sp>
    </p:spTree>
    <p:extLst>
      <p:ext uri="{BB962C8B-B14F-4D97-AF65-F5344CB8AC3E}">
        <p14:creationId xmlns:p14="http://schemas.microsoft.com/office/powerpoint/2010/main" val="4154098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FE86E09-AC8F-47A3-8E32-030CC3FF754B}"/>
              </a:ext>
            </a:extLst>
          </p:cNvPr>
          <p:cNvSpPr>
            <a:spLocks noGrp="1"/>
          </p:cNvSpPr>
          <p:nvPr>
            <p:ph sz="quarter" idx="14"/>
          </p:nvPr>
        </p:nvSpPr>
        <p:spPr/>
        <p:txBody>
          <a:bodyPr/>
          <a:lstStyle/>
          <a:p>
            <a:r>
              <a:rPr lang="en-US" dirty="0"/>
              <a:t>Amazon CloudTrail</a:t>
            </a:r>
          </a:p>
        </p:txBody>
      </p:sp>
      <p:sp>
        <p:nvSpPr>
          <p:cNvPr id="3" name="Text Placeholder 2">
            <a:extLst>
              <a:ext uri="{FF2B5EF4-FFF2-40B4-BE49-F238E27FC236}">
                <a16:creationId xmlns:a16="http://schemas.microsoft.com/office/drawing/2014/main" id="{085ED12D-1044-4660-9AD6-E34C39C90DB3}"/>
              </a:ext>
            </a:extLst>
          </p:cNvPr>
          <p:cNvSpPr>
            <a:spLocks noGrp="1"/>
          </p:cNvSpPr>
          <p:nvPr>
            <p:ph type="body" sz="quarter" idx="10"/>
          </p:nvPr>
        </p:nvSpPr>
        <p:spPr/>
        <p:txBody>
          <a:bodyPr/>
          <a:lstStyle/>
          <a:p>
            <a:r>
              <a:rPr lang="en-US" sz="2400" dirty="0">
                <a:latin typeface="+mj-lt"/>
              </a:rPr>
              <a:t>Records user activity and API usage on your AWS account</a:t>
            </a:r>
          </a:p>
          <a:p>
            <a:pPr lvl="1"/>
            <a:r>
              <a:rPr lang="en-US" sz="2000" dirty="0">
                <a:latin typeface="+mj-lt"/>
              </a:rPr>
              <a:t>Examples: Create an IAM role, terminate an EC2 instance, log into the Console</a:t>
            </a:r>
          </a:p>
          <a:p>
            <a:r>
              <a:rPr lang="en-US" sz="2400" dirty="0">
                <a:latin typeface="+mj-lt"/>
              </a:rPr>
              <a:t>Primarily used for auditing</a:t>
            </a:r>
          </a:p>
          <a:p>
            <a:r>
              <a:rPr lang="en-US" sz="2400" dirty="0">
                <a:latin typeface="+mj-lt"/>
              </a:rPr>
              <a:t>Automatically enabled</a:t>
            </a:r>
          </a:p>
          <a:p>
            <a:r>
              <a:rPr lang="en-US" sz="2400" dirty="0">
                <a:latin typeface="+mj-lt"/>
              </a:rPr>
              <a:t>Saves a history of API calls made through:</a:t>
            </a:r>
          </a:p>
          <a:p>
            <a:pPr lvl="1"/>
            <a:r>
              <a:rPr lang="en-US" sz="2000" dirty="0">
                <a:latin typeface="+mj-lt"/>
              </a:rPr>
              <a:t>AWS Management Console</a:t>
            </a:r>
          </a:p>
          <a:p>
            <a:pPr lvl="1"/>
            <a:r>
              <a:rPr lang="en-US" sz="2000" dirty="0">
                <a:latin typeface="+mj-lt"/>
              </a:rPr>
              <a:t>CLI</a:t>
            </a:r>
          </a:p>
          <a:p>
            <a:pPr lvl="1"/>
            <a:r>
              <a:rPr lang="en-US" sz="2000" dirty="0">
                <a:latin typeface="+mj-lt"/>
              </a:rPr>
              <a:t>SDKs</a:t>
            </a:r>
          </a:p>
          <a:p>
            <a:pPr lvl="1"/>
            <a:r>
              <a:rPr lang="en-US" sz="2000" dirty="0">
                <a:latin typeface="+mj-lt"/>
              </a:rPr>
              <a:t>Higher-level AWS services (like CloudFormation)</a:t>
            </a:r>
          </a:p>
          <a:p>
            <a:r>
              <a:rPr lang="en-US" sz="2400" dirty="0">
                <a:latin typeface="+mj-lt"/>
              </a:rPr>
              <a:t>Logs can be saved to CloudWatch or S3</a:t>
            </a:r>
          </a:p>
          <a:p>
            <a:pPr lvl="1"/>
            <a:r>
              <a:rPr lang="en-US" sz="2000" dirty="0">
                <a:latin typeface="+mj-lt"/>
              </a:rPr>
              <a:t>Needed for storage longer than 90 days</a:t>
            </a:r>
          </a:p>
        </p:txBody>
      </p:sp>
      <p:pic>
        <p:nvPicPr>
          <p:cNvPr id="6" name="Graphic 23">
            <a:extLst>
              <a:ext uri="{FF2B5EF4-FFF2-40B4-BE49-F238E27FC236}">
                <a16:creationId xmlns:a16="http://schemas.microsoft.com/office/drawing/2014/main" id="{26456AA8-7F71-4882-A0E5-CC4B89A86C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8848" y="207577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6181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903615"/>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1725734"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Working with CloudTrail</a:t>
            </a:r>
          </a:p>
        </p:txBody>
      </p:sp>
      <p:pic>
        <p:nvPicPr>
          <p:cNvPr id="3" name="Picture 2" descr="A blue sign with white text&#10;&#10;Description automatically generated with medium confidence">
            <a:extLst>
              <a:ext uri="{FF2B5EF4-FFF2-40B4-BE49-F238E27FC236}">
                <a16:creationId xmlns:a16="http://schemas.microsoft.com/office/drawing/2014/main" id="{ABE859EA-042F-540E-2C9E-23674473EC7B}"/>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11033461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3AFFD9-B8AD-494D-92FC-D027CE87D32D}"/>
              </a:ext>
            </a:extLst>
          </p:cNvPr>
          <p:cNvSpPr>
            <a:spLocks noGrp="1"/>
          </p:cNvSpPr>
          <p:nvPr>
            <p:ph type="title"/>
          </p:nvPr>
        </p:nvSpPr>
        <p:spPr/>
        <p:txBody>
          <a:bodyPr/>
          <a:lstStyle/>
          <a:p>
            <a:r>
              <a:rPr lang="en-US" dirty="0"/>
              <a:t>CloudWatch vs. CloudTrail</a:t>
            </a:r>
          </a:p>
        </p:txBody>
      </p:sp>
      <p:cxnSp>
        <p:nvCxnSpPr>
          <p:cNvPr id="7" name="Straight Connector 6">
            <a:extLst>
              <a:ext uri="{FF2B5EF4-FFF2-40B4-BE49-F238E27FC236}">
                <a16:creationId xmlns:a16="http://schemas.microsoft.com/office/drawing/2014/main" id="{5332B788-C62C-4BBA-AFF6-E1FA3FE4A01D}"/>
              </a:ext>
            </a:extLst>
          </p:cNvPr>
          <p:cNvCxnSpPr/>
          <p:nvPr/>
        </p:nvCxnSpPr>
        <p:spPr>
          <a:xfrm>
            <a:off x="6096000" y="1576137"/>
            <a:ext cx="0" cy="3753852"/>
          </a:xfrm>
          <a:prstGeom prst="line">
            <a:avLst/>
          </a:prstGeom>
          <a:ln>
            <a:solidFill>
              <a:srgbClr val="FF99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E76C268-FACB-4F7B-A633-FA1958FF037D}"/>
              </a:ext>
            </a:extLst>
          </p:cNvPr>
          <p:cNvSpPr txBox="1"/>
          <p:nvPr/>
        </p:nvSpPr>
        <p:spPr>
          <a:xfrm>
            <a:off x="2719139" y="1582155"/>
            <a:ext cx="3104146" cy="517358"/>
          </a:xfrm>
          <a:prstGeom prst="rect">
            <a:avLst/>
          </a:prstGeom>
        </p:spPr>
        <p:txBody>
          <a:bodyPr vert="horz" wrap="square" lIns="0" tIns="32970" rIns="65939" bIns="32970" rtlCol="0" anchor="b" anchorCtr="0">
            <a:noAutofit/>
          </a:bodyPr>
          <a:lstStyle/>
          <a:p>
            <a:pPr marL="0" marR="0" lvl="0" indent="0" algn="r" defTabSz="439502" rtl="0" eaLnBrk="1" fontAlgn="auto" latinLnBrk="0" hangingPunct="1">
              <a:lnSpc>
                <a:spcPct val="85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CLOUDWATCH</a:t>
            </a:r>
          </a:p>
        </p:txBody>
      </p:sp>
      <p:sp>
        <p:nvSpPr>
          <p:cNvPr id="9" name="TextBox 8">
            <a:extLst>
              <a:ext uri="{FF2B5EF4-FFF2-40B4-BE49-F238E27FC236}">
                <a16:creationId xmlns:a16="http://schemas.microsoft.com/office/drawing/2014/main" id="{E514960F-E408-4D8D-8EA8-763E0FAE2559}"/>
              </a:ext>
            </a:extLst>
          </p:cNvPr>
          <p:cNvSpPr txBox="1"/>
          <p:nvPr/>
        </p:nvSpPr>
        <p:spPr>
          <a:xfrm>
            <a:off x="6368716" y="1582155"/>
            <a:ext cx="3104146" cy="517358"/>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CLOUDTRAIL</a:t>
            </a:r>
          </a:p>
        </p:txBody>
      </p:sp>
      <p:sp>
        <p:nvSpPr>
          <p:cNvPr id="10" name="TextBox 9">
            <a:extLst>
              <a:ext uri="{FF2B5EF4-FFF2-40B4-BE49-F238E27FC236}">
                <a16:creationId xmlns:a16="http://schemas.microsoft.com/office/drawing/2014/main" id="{B8C0DA1E-1D85-4FF7-BE86-93ACE7684235}"/>
              </a:ext>
            </a:extLst>
          </p:cNvPr>
          <p:cNvSpPr txBox="1"/>
          <p:nvPr/>
        </p:nvSpPr>
        <p:spPr>
          <a:xfrm>
            <a:off x="1331261" y="2139845"/>
            <a:ext cx="4497382" cy="1830573"/>
          </a:xfrm>
          <a:prstGeom prst="rect">
            <a:avLst/>
          </a:prstGeom>
          <a:noFill/>
        </p:spPr>
        <p:txBody>
          <a:bodyPr vert="horz" wrap="square" lIns="0" tIns="32970" rIns="65939" bIns="32970" rtlCol="0" anchor="t" anchorCtr="0">
            <a:noAutofit/>
          </a:bodyPr>
          <a:lstStyle/>
          <a:p>
            <a:pPr marL="0" marR="0" lvl="0" indent="0" algn="r" defTabSz="43950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Performance monitoring of applications and resources</a:t>
            </a:r>
          </a:p>
          <a:p>
            <a:pPr marL="0" marR="0" lvl="0" indent="0" algn="r" defTabSz="43950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Metrics such as CPU, network, disk, GPU utilization</a:t>
            </a:r>
          </a:p>
        </p:txBody>
      </p:sp>
      <p:sp>
        <p:nvSpPr>
          <p:cNvPr id="11" name="TextBox 10">
            <a:extLst>
              <a:ext uri="{FF2B5EF4-FFF2-40B4-BE49-F238E27FC236}">
                <a16:creationId xmlns:a16="http://schemas.microsoft.com/office/drawing/2014/main" id="{C5A657D1-2C8A-47F1-B42F-CA19C24EABAD}"/>
              </a:ext>
            </a:extLst>
          </p:cNvPr>
          <p:cNvSpPr txBox="1"/>
          <p:nvPr/>
        </p:nvSpPr>
        <p:spPr>
          <a:xfrm>
            <a:off x="6368716" y="2139846"/>
            <a:ext cx="4671375" cy="1830573"/>
          </a:xfrm>
          <a:prstGeom prst="rect">
            <a:avLst/>
          </a:prstGeom>
        </p:spPr>
        <p:txBody>
          <a:bodyPr vert="horz" wrap="square" lIns="0" tIns="32970" rIns="65939" bIns="32970" rtlCol="0" anchor="t" anchorCtr="0">
            <a:noAutofit/>
          </a:bodyPr>
          <a:lstStyle/>
          <a:p>
            <a:pPr marL="0" marR="0" lvl="0" indent="0" algn="l" defTabSz="43950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Captures user activity and API calls on an AWS account</a:t>
            </a:r>
          </a:p>
          <a:p>
            <a:pPr marL="0" marR="0" lvl="0" indent="0" algn="l" defTabSz="43950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Activity such as creating new resources, terminating resources, logins, etc.</a:t>
            </a:r>
          </a:p>
          <a:p>
            <a:pPr marL="0" marR="0" lvl="0" indent="0" algn="l" defTabSz="439502" rtl="0" eaLnBrk="1" fontAlgn="auto" latinLnBrk="0" hangingPunct="1">
              <a:lnSpc>
                <a:spcPct val="100000"/>
              </a:lnSpc>
              <a:spcBef>
                <a:spcPts val="600"/>
              </a:spcBef>
              <a:spcAft>
                <a:spcPts val="600"/>
              </a:spcAft>
              <a:buClrTx/>
              <a:buSzTx/>
              <a:buFontTx/>
              <a:buNone/>
              <a:tabLst/>
              <a:defRPr/>
            </a:pPr>
            <a:endPar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endParaRPr>
          </a:p>
        </p:txBody>
      </p:sp>
      <p:pic>
        <p:nvPicPr>
          <p:cNvPr id="31" name="Content Placeholder 7">
            <a:extLst>
              <a:ext uri="{FF2B5EF4-FFF2-40B4-BE49-F238E27FC236}">
                <a16:creationId xmlns:a16="http://schemas.microsoft.com/office/drawing/2014/main" id="{58C15FDE-847B-4D21-A57F-EE6149666D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724" y="524487"/>
            <a:ext cx="758952" cy="758952"/>
          </a:xfrm>
          <a:prstGeom prst="rect">
            <a:avLst/>
          </a:prstGeom>
        </p:spPr>
      </p:pic>
      <p:pic>
        <p:nvPicPr>
          <p:cNvPr id="34" name="Content Placeholder 9">
            <a:extLst>
              <a:ext uri="{FF2B5EF4-FFF2-40B4-BE49-F238E27FC236}">
                <a16:creationId xmlns:a16="http://schemas.microsoft.com/office/drawing/2014/main" id="{96AFECE6-BE58-4340-9E3A-333254902D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40092" y="524487"/>
            <a:ext cx="758952" cy="758952"/>
          </a:xfrm>
          <a:prstGeom prst="rect">
            <a:avLst/>
          </a:prstGeom>
        </p:spPr>
      </p:pic>
    </p:spTree>
    <p:extLst>
      <p:ext uri="{BB962C8B-B14F-4D97-AF65-F5344CB8AC3E}">
        <p14:creationId xmlns:p14="http://schemas.microsoft.com/office/powerpoint/2010/main" val="2091270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uiExpand="1" build="p"/>
      <p:bldP spid="11"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E465B23-A320-4885-A207-73E409D49104}"/>
              </a:ext>
            </a:extLst>
          </p:cNvPr>
          <p:cNvSpPr>
            <a:spLocks noGrp="1"/>
          </p:cNvSpPr>
          <p:nvPr>
            <p:ph type="body" sz="quarter" idx="10"/>
          </p:nvPr>
        </p:nvSpPr>
        <p:spPr/>
        <p:txBody>
          <a:bodyPr/>
          <a:lstStyle/>
          <a:p>
            <a:pPr marL="0" indent="0">
              <a:spcBef>
                <a:spcPts val="600"/>
              </a:spcBef>
              <a:spcAft>
                <a:spcPts val="600"/>
              </a:spcAft>
              <a:buSzPct val="100000"/>
              <a:buNone/>
            </a:pPr>
            <a:r>
              <a:rPr lang="en-US" sz="2800" dirty="0">
                <a:solidFill>
                  <a:schemeClr val="accent2"/>
                </a:solidFill>
              </a:rPr>
              <a:t>Monitoring</a:t>
            </a:r>
          </a:p>
          <a:p>
            <a:pPr marL="0" indent="0">
              <a:spcBef>
                <a:spcPts val="600"/>
              </a:spcBef>
              <a:spcAft>
                <a:spcPts val="600"/>
              </a:spcAft>
              <a:buSzPct val="100000"/>
              <a:buNone/>
            </a:pPr>
            <a:r>
              <a:rPr lang="en-US" sz="2800" dirty="0"/>
              <a:t>Security and Compliance</a:t>
            </a:r>
          </a:p>
          <a:p>
            <a:pPr marL="0" indent="0">
              <a:spcBef>
                <a:spcPts val="600"/>
              </a:spcBef>
              <a:spcAft>
                <a:spcPts val="600"/>
              </a:spcAft>
              <a:buSzPct val="100000"/>
              <a:buNone/>
            </a:pPr>
            <a:r>
              <a:rPr lang="en-US" sz="2800" dirty="0"/>
              <a:t>Automation and Governance</a:t>
            </a:r>
          </a:p>
          <a:p>
            <a:pPr marL="0" indent="0">
              <a:spcBef>
                <a:spcPts val="600"/>
              </a:spcBef>
              <a:spcAft>
                <a:spcPts val="600"/>
              </a:spcAft>
              <a:buSzPct val="100000"/>
              <a:buNone/>
            </a:pPr>
            <a:r>
              <a:rPr lang="en-US" sz="2800" dirty="0"/>
              <a:t>DNS and Network Routing</a:t>
            </a:r>
          </a:p>
          <a:p>
            <a:pPr marL="0" indent="0">
              <a:spcBef>
                <a:spcPts val="600"/>
              </a:spcBef>
              <a:spcAft>
                <a:spcPts val="600"/>
              </a:spcAft>
              <a:buSzPct val="100000"/>
              <a:buNone/>
            </a:pPr>
            <a:r>
              <a:rPr lang="en-US" sz="2800" dirty="0"/>
              <a:t>Application Integration</a:t>
            </a:r>
          </a:p>
          <a:p>
            <a:pPr marL="0" indent="0">
              <a:spcBef>
                <a:spcPts val="600"/>
              </a:spcBef>
              <a:spcAft>
                <a:spcPts val="600"/>
              </a:spcAft>
              <a:buSzPct val="100000"/>
              <a:buNone/>
            </a:pPr>
            <a:r>
              <a:rPr lang="en-US" sz="2800" dirty="0"/>
              <a:t>Machine Learning</a:t>
            </a:r>
          </a:p>
          <a:p>
            <a:pPr marL="0" indent="0">
              <a:spcBef>
                <a:spcPts val="600"/>
              </a:spcBef>
              <a:spcAft>
                <a:spcPts val="600"/>
              </a:spcAft>
              <a:buSzPct val="100000"/>
              <a:buNone/>
            </a:pPr>
            <a:r>
              <a:rPr lang="en-US" sz="2800" dirty="0"/>
              <a:t>Backup and Recovery</a:t>
            </a:r>
          </a:p>
          <a:p>
            <a:pPr marL="0" indent="0">
              <a:spcBef>
                <a:spcPts val="600"/>
              </a:spcBef>
              <a:spcAft>
                <a:spcPts val="600"/>
              </a:spcAft>
              <a:buSzPct val="100000"/>
              <a:buNone/>
            </a:pPr>
            <a:r>
              <a:rPr lang="en-US" sz="2800" dirty="0"/>
              <a:t>Billing and Pricing</a:t>
            </a:r>
          </a:p>
          <a:p>
            <a:pPr marL="0" indent="0">
              <a:spcBef>
                <a:spcPts val="600"/>
              </a:spcBef>
              <a:spcAft>
                <a:spcPts val="600"/>
              </a:spcAft>
              <a:buSzPct val="100000"/>
              <a:buNone/>
            </a:pPr>
            <a:r>
              <a:rPr lang="en-US" sz="2800" dirty="0"/>
              <a:t>The Well-Architected Framework</a:t>
            </a:r>
          </a:p>
          <a:p>
            <a:pPr marL="0" indent="0">
              <a:spcBef>
                <a:spcPts val="600"/>
              </a:spcBef>
              <a:spcAft>
                <a:spcPts val="600"/>
              </a:spcAft>
              <a:buSzPct val="100000"/>
              <a:buNone/>
            </a:pPr>
            <a:r>
              <a:rPr lang="en-US" sz="2800" dirty="0"/>
              <a:t>Preparing for the Exam</a:t>
            </a:r>
          </a:p>
        </p:txBody>
      </p:sp>
      <p:sp>
        <p:nvSpPr>
          <p:cNvPr id="10" name="Content Placeholder 9">
            <a:extLst>
              <a:ext uri="{FF2B5EF4-FFF2-40B4-BE49-F238E27FC236}">
                <a16:creationId xmlns:a16="http://schemas.microsoft.com/office/drawing/2014/main" id="{3E9F2FF3-20A1-4B85-885E-44F502BCCC2A}"/>
              </a:ext>
            </a:extLst>
          </p:cNvPr>
          <p:cNvSpPr>
            <a:spLocks noGrp="1"/>
          </p:cNvSpPr>
          <p:nvPr>
            <p:ph sz="quarter" idx="14"/>
          </p:nvPr>
        </p:nvSpPr>
        <p:spPr/>
        <p:txBody>
          <a:bodyPr/>
          <a:lstStyle/>
          <a:p>
            <a:r>
              <a:rPr lang="en-US" dirty="0"/>
              <a:t>Course Outline</a:t>
            </a:r>
            <a:br>
              <a:rPr lang="en-US" dirty="0"/>
            </a:br>
            <a:r>
              <a:rPr lang="en-US" dirty="0"/>
              <a:t>(Part 2)</a:t>
            </a:r>
          </a:p>
        </p:txBody>
      </p:sp>
    </p:spTree>
    <p:extLst>
      <p:ext uri="{BB962C8B-B14F-4D97-AF65-F5344CB8AC3E}">
        <p14:creationId xmlns:p14="http://schemas.microsoft.com/office/powerpoint/2010/main" val="2590617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E465B23-A320-4885-A207-73E409D49104}"/>
              </a:ext>
            </a:extLst>
          </p:cNvPr>
          <p:cNvSpPr>
            <a:spLocks noGrp="1"/>
          </p:cNvSpPr>
          <p:nvPr>
            <p:ph type="body" sz="quarter" idx="10"/>
          </p:nvPr>
        </p:nvSpPr>
        <p:spPr/>
        <p:txBody>
          <a:bodyPr/>
          <a:lstStyle/>
          <a:p>
            <a:r>
              <a:rPr lang="en-US" sz="2800" dirty="0">
                <a:latin typeface="+mj-lt"/>
              </a:rPr>
              <a:t>Inventory, record and audit the configuration of your AWS resources</a:t>
            </a:r>
          </a:p>
          <a:p>
            <a:r>
              <a:rPr lang="en-US" sz="2800" dirty="0">
                <a:latin typeface="+mj-lt"/>
              </a:rPr>
              <a:t>Example use cases:</a:t>
            </a:r>
          </a:p>
          <a:p>
            <a:pPr lvl="1"/>
            <a:r>
              <a:rPr lang="en-US" sz="2000" dirty="0">
                <a:latin typeface="+mj-lt"/>
              </a:rPr>
              <a:t>Inventory all your S3 buckets, and when one of them becomes publicly accessible, receive an alert</a:t>
            </a:r>
          </a:p>
          <a:p>
            <a:pPr lvl="1"/>
            <a:r>
              <a:rPr lang="en-US" sz="2000" dirty="0">
                <a:latin typeface="+mj-lt"/>
              </a:rPr>
              <a:t>Receive an alert when an unauthorized port opens on a security group</a:t>
            </a:r>
            <a:endParaRPr lang="en-US" sz="2400" dirty="0">
              <a:latin typeface="+mj-lt"/>
            </a:endParaRPr>
          </a:p>
          <a:p>
            <a:pPr lvl="1"/>
            <a:r>
              <a:rPr lang="en-US" sz="2000" dirty="0">
                <a:latin typeface="+mj-lt"/>
              </a:rPr>
              <a:t>During a compliance audit, show when configurations changed</a:t>
            </a:r>
          </a:p>
        </p:txBody>
      </p:sp>
      <p:sp>
        <p:nvSpPr>
          <p:cNvPr id="10" name="Content Placeholder 9">
            <a:extLst>
              <a:ext uri="{FF2B5EF4-FFF2-40B4-BE49-F238E27FC236}">
                <a16:creationId xmlns:a16="http://schemas.microsoft.com/office/drawing/2014/main" id="{3E9F2FF3-20A1-4B85-885E-44F502BCCC2A}"/>
              </a:ext>
            </a:extLst>
          </p:cNvPr>
          <p:cNvSpPr>
            <a:spLocks noGrp="1"/>
          </p:cNvSpPr>
          <p:nvPr>
            <p:ph sz="quarter" idx="14"/>
          </p:nvPr>
        </p:nvSpPr>
        <p:spPr/>
        <p:txBody>
          <a:bodyPr/>
          <a:lstStyle/>
          <a:p>
            <a:r>
              <a:rPr lang="en-US" dirty="0"/>
              <a:t>AWS </a:t>
            </a:r>
            <a:br>
              <a:rPr lang="en-US" dirty="0"/>
            </a:br>
            <a:r>
              <a:rPr lang="en-US" dirty="0"/>
              <a:t>Config</a:t>
            </a:r>
          </a:p>
        </p:txBody>
      </p:sp>
      <p:pic>
        <p:nvPicPr>
          <p:cNvPr id="4" name="Graphic 8">
            <a:extLst>
              <a:ext uri="{FF2B5EF4-FFF2-40B4-BE49-F238E27FC236}">
                <a16:creationId xmlns:a16="http://schemas.microsoft.com/office/drawing/2014/main" id="{1DB7FAFB-7D2D-485B-8F1E-39501BA06E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282" y="201158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6127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2"/>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903615"/>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0466557"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Working with AWS Config</a:t>
            </a:r>
          </a:p>
        </p:txBody>
      </p:sp>
      <p:pic>
        <p:nvPicPr>
          <p:cNvPr id="3" name="Picture 2" descr="A blue sign with white text&#10;&#10;Description automatically generated with medium confidence">
            <a:extLst>
              <a:ext uri="{FF2B5EF4-FFF2-40B4-BE49-F238E27FC236}">
                <a16:creationId xmlns:a16="http://schemas.microsoft.com/office/drawing/2014/main" id="{19531C91-E2DD-643D-213F-34BE0C9B1F59}"/>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13696486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2A9ADBA-D514-4FA2-A828-EDEACA31140E}"/>
              </a:ext>
            </a:extLst>
          </p:cNvPr>
          <p:cNvSpPr>
            <a:spLocks noGrp="1"/>
          </p:cNvSpPr>
          <p:nvPr>
            <p:ph type="title"/>
          </p:nvPr>
        </p:nvSpPr>
        <p:spPr/>
        <p:txBody>
          <a:bodyPr/>
          <a:lstStyle/>
          <a:p>
            <a:r>
              <a:rPr lang="en-US" dirty="0"/>
              <a:t>Important Points to Remember</a:t>
            </a:r>
          </a:p>
        </p:txBody>
      </p:sp>
      <p:sp>
        <p:nvSpPr>
          <p:cNvPr id="10" name="Content Placeholder 9">
            <a:extLst>
              <a:ext uri="{FF2B5EF4-FFF2-40B4-BE49-F238E27FC236}">
                <a16:creationId xmlns:a16="http://schemas.microsoft.com/office/drawing/2014/main" id="{F5B0D9E6-F036-431C-9761-EBBB7FD48DE4}"/>
              </a:ext>
            </a:extLst>
          </p:cNvPr>
          <p:cNvSpPr>
            <a:spLocks noGrp="1"/>
          </p:cNvSpPr>
          <p:nvPr>
            <p:ph sz="quarter" idx="10"/>
          </p:nvPr>
        </p:nvSpPr>
        <p:spPr>
          <a:xfrm>
            <a:off x="838200" y="1613141"/>
            <a:ext cx="10845800" cy="4589462"/>
          </a:xfrm>
        </p:spPr>
        <p:txBody>
          <a:bodyPr/>
          <a:lstStyle/>
          <a:p>
            <a:pPr marL="0" indent="0">
              <a:spcBef>
                <a:spcPts val="800"/>
              </a:spcBef>
              <a:buNone/>
            </a:pPr>
            <a:r>
              <a:rPr lang="en-US" sz="2400" dirty="0">
                <a:solidFill>
                  <a:srgbClr val="FF9900"/>
                </a:solidFill>
              </a:rPr>
              <a:t>CLOUDWATCH</a:t>
            </a:r>
          </a:p>
          <a:p>
            <a:pPr lvl="1"/>
            <a:r>
              <a:rPr lang="en-US" sz="2000" dirty="0"/>
              <a:t>Used for performance monitoring of applications and resources</a:t>
            </a:r>
          </a:p>
          <a:p>
            <a:pPr lvl="2"/>
            <a:r>
              <a:rPr lang="en-US" sz="1600" dirty="0"/>
              <a:t>e.g., CPU, network, disk, GPU utilization</a:t>
            </a:r>
          </a:p>
          <a:p>
            <a:pPr lvl="1"/>
            <a:r>
              <a:rPr lang="en-US" sz="2000" dirty="0"/>
              <a:t>Alarms are used to send notifications when metrics hit some threshold</a:t>
            </a:r>
          </a:p>
          <a:p>
            <a:pPr lvl="1"/>
            <a:r>
              <a:rPr lang="en-US" sz="2000" dirty="0"/>
              <a:t>The Unified CloudWatch Agent can send logs AND metrics from EC2 and on-premises servers</a:t>
            </a:r>
          </a:p>
          <a:p>
            <a:pPr lvl="2"/>
            <a:r>
              <a:rPr lang="en-US" sz="1600" dirty="0"/>
              <a:t>Required to </a:t>
            </a:r>
            <a:r>
              <a:rPr lang="en-US" sz="1600"/>
              <a:t>get memory usage information</a:t>
            </a:r>
            <a:endParaRPr lang="en-US" sz="1600" dirty="0"/>
          </a:p>
          <a:p>
            <a:pPr marL="0" indent="0">
              <a:spcBef>
                <a:spcPts val="800"/>
              </a:spcBef>
              <a:buNone/>
            </a:pPr>
            <a:r>
              <a:rPr lang="en-US" sz="2400" dirty="0">
                <a:solidFill>
                  <a:srgbClr val="FF9900"/>
                </a:solidFill>
              </a:rPr>
              <a:t>CLOUDTRAIL</a:t>
            </a:r>
          </a:p>
          <a:p>
            <a:pPr lvl="1"/>
            <a:r>
              <a:rPr lang="en-US" sz="2000" dirty="0"/>
              <a:t>Captures user activity and API calls</a:t>
            </a:r>
          </a:p>
          <a:p>
            <a:pPr lvl="2"/>
            <a:r>
              <a:rPr lang="en-US" sz="1600" dirty="0"/>
              <a:t>e.g., who created an EC2 instance, who terminated an EC2 instance, who logged into the Console</a:t>
            </a:r>
          </a:p>
          <a:p>
            <a:pPr lvl="1"/>
            <a:r>
              <a:rPr lang="en-US" sz="2000" dirty="0"/>
              <a:t>CloudTrail logs can be sent to CloudWatch for monitoring and alerting</a:t>
            </a:r>
          </a:p>
          <a:p>
            <a:pPr marL="0" indent="0">
              <a:spcBef>
                <a:spcPts val="800"/>
              </a:spcBef>
              <a:buNone/>
            </a:pPr>
            <a:r>
              <a:rPr lang="en-US" sz="2400" dirty="0">
                <a:solidFill>
                  <a:srgbClr val="FF9900"/>
                </a:solidFill>
              </a:rPr>
              <a:t>AWS CONFIG</a:t>
            </a:r>
          </a:p>
          <a:p>
            <a:pPr lvl="1"/>
            <a:r>
              <a:rPr lang="en-US" sz="2000" dirty="0"/>
              <a:t>Used to inventory resources and record the configuration/changes</a:t>
            </a:r>
          </a:p>
        </p:txBody>
      </p:sp>
    </p:spTree>
    <p:extLst>
      <p:ext uri="{BB962C8B-B14F-4D97-AF65-F5344CB8AC3E}">
        <p14:creationId xmlns:p14="http://schemas.microsoft.com/office/powerpoint/2010/main" val="2776264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bldLvl="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65BCA7CE-CC86-4D46-AC36-CA83114660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6906" y="2699340"/>
            <a:ext cx="1459319" cy="1459319"/>
          </a:xfrm>
          <a:prstGeom prst="rect">
            <a:avLst/>
          </a:prstGeom>
        </p:spPr>
      </p:pic>
      <p:cxnSp>
        <p:nvCxnSpPr>
          <p:cNvPr id="4" name="Straight Arrow Connector 3">
            <a:extLst>
              <a:ext uri="{FF2B5EF4-FFF2-40B4-BE49-F238E27FC236}">
                <a16:creationId xmlns:a16="http://schemas.microsoft.com/office/drawing/2014/main" id="{32669255-FA11-4AD0-8754-A1FC8A2B0FA4}"/>
              </a:ext>
            </a:extLst>
          </p:cNvPr>
          <p:cNvCxnSpPr>
            <a:cxnSpLocks/>
            <a:stCxn id="3" idx="3"/>
            <a:endCxn id="6" idx="1"/>
          </p:cNvCxnSpPr>
          <p:nvPr/>
        </p:nvCxnSpPr>
        <p:spPr>
          <a:xfrm>
            <a:off x="3506225" y="3429000"/>
            <a:ext cx="3689370" cy="0"/>
          </a:xfrm>
          <a:prstGeom prst="straightConnector1">
            <a:avLst/>
          </a:prstGeom>
          <a:ln w="28575">
            <a:solidFill>
              <a:schemeClr val="bg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3FC4C1D6-5030-4C66-8790-0DFAB40634F5}"/>
              </a:ext>
            </a:extLst>
          </p:cNvPr>
          <p:cNvSpPr/>
          <p:nvPr/>
        </p:nvSpPr>
        <p:spPr>
          <a:xfrm>
            <a:off x="7195595" y="2376371"/>
            <a:ext cx="3149499" cy="2105258"/>
          </a:xfrm>
          <a:prstGeom prst="rect">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8" name="TextBox 7">
            <a:extLst>
              <a:ext uri="{FF2B5EF4-FFF2-40B4-BE49-F238E27FC236}">
                <a16:creationId xmlns:a16="http://schemas.microsoft.com/office/drawing/2014/main" id="{09F11F9E-7C25-41F3-859D-4D9243265EC5}"/>
              </a:ext>
            </a:extLst>
          </p:cNvPr>
          <p:cNvSpPr txBox="1"/>
          <p:nvPr/>
        </p:nvSpPr>
        <p:spPr>
          <a:xfrm>
            <a:off x="4894341" y="3245919"/>
            <a:ext cx="1059098" cy="574730"/>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Deploy my awesome app</a:t>
            </a:r>
          </a:p>
        </p:txBody>
      </p:sp>
      <p:pic>
        <p:nvPicPr>
          <p:cNvPr id="14" name="Picture 13" descr="A picture containing text, tableware, plate, dishware&#10;&#10;Description automatically generated">
            <a:extLst>
              <a:ext uri="{FF2B5EF4-FFF2-40B4-BE49-F238E27FC236}">
                <a16:creationId xmlns:a16="http://schemas.microsoft.com/office/drawing/2014/main" id="{49ECE17F-80A5-4A1E-B793-4CA6BA8F28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6187" y="2858096"/>
            <a:ext cx="1908314" cy="1141808"/>
          </a:xfrm>
          <a:prstGeom prst="rect">
            <a:avLst/>
          </a:prstGeom>
          <a:solidFill>
            <a:schemeClr val="bg1"/>
          </a:solidFill>
        </p:spPr>
      </p:pic>
      <p:pic>
        <p:nvPicPr>
          <p:cNvPr id="20" name="Picture 19" descr="Icon&#10;&#10;Description automatically generated">
            <a:extLst>
              <a:ext uri="{FF2B5EF4-FFF2-40B4-BE49-F238E27FC236}">
                <a16:creationId xmlns:a16="http://schemas.microsoft.com/office/drawing/2014/main" id="{EFC62383-6DAA-43F9-976D-9618753074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1273" y="3091986"/>
            <a:ext cx="674026" cy="674026"/>
          </a:xfrm>
          <a:prstGeom prst="rect">
            <a:avLst/>
          </a:prstGeom>
          <a:solidFill>
            <a:schemeClr val="bg1"/>
          </a:solidFill>
        </p:spPr>
      </p:pic>
      <p:pic>
        <p:nvPicPr>
          <p:cNvPr id="22" name="Picture 21" descr="A black and white logo&#10;&#10;Description automatically generated with low confidence">
            <a:extLst>
              <a:ext uri="{FF2B5EF4-FFF2-40B4-BE49-F238E27FC236}">
                <a16:creationId xmlns:a16="http://schemas.microsoft.com/office/drawing/2014/main" id="{20C7FDA7-9D6C-4681-A056-67DBA4F48D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0348" y="3033674"/>
            <a:ext cx="790650" cy="790650"/>
          </a:xfrm>
          <a:prstGeom prst="rect">
            <a:avLst/>
          </a:prstGeom>
          <a:solidFill>
            <a:schemeClr val="bg1"/>
          </a:solidFill>
        </p:spPr>
      </p:pic>
    </p:spTree>
    <p:extLst>
      <p:ext uri="{BB962C8B-B14F-4D97-AF65-F5344CB8AC3E}">
        <p14:creationId xmlns:p14="http://schemas.microsoft.com/office/powerpoint/2010/main" val="1933011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65BCA7CE-CC86-4D46-AC36-CA83114660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6906" y="2699340"/>
            <a:ext cx="1459319" cy="1459319"/>
          </a:xfrm>
          <a:prstGeom prst="rect">
            <a:avLst/>
          </a:prstGeom>
        </p:spPr>
      </p:pic>
      <p:cxnSp>
        <p:nvCxnSpPr>
          <p:cNvPr id="4" name="Straight Arrow Connector 3">
            <a:extLst>
              <a:ext uri="{FF2B5EF4-FFF2-40B4-BE49-F238E27FC236}">
                <a16:creationId xmlns:a16="http://schemas.microsoft.com/office/drawing/2014/main" id="{32669255-FA11-4AD0-8754-A1FC8A2B0FA4}"/>
              </a:ext>
            </a:extLst>
          </p:cNvPr>
          <p:cNvCxnSpPr>
            <a:cxnSpLocks/>
            <a:stCxn id="3" idx="3"/>
            <a:endCxn id="6" idx="1"/>
          </p:cNvCxnSpPr>
          <p:nvPr/>
        </p:nvCxnSpPr>
        <p:spPr>
          <a:xfrm>
            <a:off x="3506225" y="3429000"/>
            <a:ext cx="3689370" cy="0"/>
          </a:xfrm>
          <a:prstGeom prst="straightConnector1">
            <a:avLst/>
          </a:prstGeom>
          <a:ln w="28575">
            <a:solidFill>
              <a:schemeClr val="bg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3FC4C1D6-5030-4C66-8790-0DFAB40634F5}"/>
              </a:ext>
            </a:extLst>
          </p:cNvPr>
          <p:cNvSpPr/>
          <p:nvPr/>
        </p:nvSpPr>
        <p:spPr>
          <a:xfrm>
            <a:off x="7195595" y="2376371"/>
            <a:ext cx="3149499" cy="2105258"/>
          </a:xfrm>
          <a:prstGeom prst="rect">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8" name="TextBox 7">
            <a:extLst>
              <a:ext uri="{FF2B5EF4-FFF2-40B4-BE49-F238E27FC236}">
                <a16:creationId xmlns:a16="http://schemas.microsoft.com/office/drawing/2014/main" id="{09F11F9E-7C25-41F3-859D-4D9243265EC5}"/>
              </a:ext>
            </a:extLst>
          </p:cNvPr>
          <p:cNvSpPr txBox="1"/>
          <p:nvPr/>
        </p:nvSpPr>
        <p:spPr>
          <a:xfrm>
            <a:off x="4894341" y="3245919"/>
            <a:ext cx="1059098" cy="574730"/>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Deploy my awesome app</a:t>
            </a:r>
          </a:p>
        </p:txBody>
      </p:sp>
      <p:pic>
        <p:nvPicPr>
          <p:cNvPr id="14" name="Picture 13" descr="A picture containing text, tableware, plate, dishware&#10;&#10;Description automatically generated">
            <a:extLst>
              <a:ext uri="{FF2B5EF4-FFF2-40B4-BE49-F238E27FC236}">
                <a16:creationId xmlns:a16="http://schemas.microsoft.com/office/drawing/2014/main" id="{49ECE17F-80A5-4A1E-B793-4CA6BA8F28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6187" y="2858096"/>
            <a:ext cx="1908314" cy="1141808"/>
          </a:xfrm>
          <a:prstGeom prst="rect">
            <a:avLst/>
          </a:prstGeom>
          <a:solidFill>
            <a:schemeClr val="bg1"/>
          </a:solidFill>
        </p:spPr>
      </p:pic>
      <p:pic>
        <p:nvPicPr>
          <p:cNvPr id="20" name="Picture 19" descr="Icon&#10;&#10;Description automatically generated">
            <a:extLst>
              <a:ext uri="{FF2B5EF4-FFF2-40B4-BE49-F238E27FC236}">
                <a16:creationId xmlns:a16="http://schemas.microsoft.com/office/drawing/2014/main" id="{EFC62383-6DAA-43F9-976D-9618753074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1273" y="3091986"/>
            <a:ext cx="674026" cy="674026"/>
          </a:xfrm>
          <a:prstGeom prst="rect">
            <a:avLst/>
          </a:prstGeom>
          <a:solidFill>
            <a:schemeClr val="bg1"/>
          </a:solidFill>
        </p:spPr>
      </p:pic>
      <p:pic>
        <p:nvPicPr>
          <p:cNvPr id="22" name="Picture 21" descr="A black and white logo&#10;&#10;Description automatically generated with low confidence">
            <a:extLst>
              <a:ext uri="{FF2B5EF4-FFF2-40B4-BE49-F238E27FC236}">
                <a16:creationId xmlns:a16="http://schemas.microsoft.com/office/drawing/2014/main" id="{20C7FDA7-9D6C-4681-A056-67DBA4F48D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0348" y="3033674"/>
            <a:ext cx="790650" cy="790650"/>
          </a:xfrm>
          <a:prstGeom prst="rect">
            <a:avLst/>
          </a:prstGeom>
          <a:solidFill>
            <a:schemeClr val="bg1"/>
          </a:solidFill>
        </p:spPr>
      </p:pic>
      <p:sp>
        <p:nvSpPr>
          <p:cNvPr id="9" name="Rectangle 8">
            <a:extLst>
              <a:ext uri="{FF2B5EF4-FFF2-40B4-BE49-F238E27FC236}">
                <a16:creationId xmlns:a16="http://schemas.microsoft.com/office/drawing/2014/main" id="{726EF0D9-9052-4F9F-AA27-2CCACD8FA30E}"/>
              </a:ext>
            </a:extLst>
          </p:cNvPr>
          <p:cNvSpPr/>
          <p:nvPr/>
        </p:nvSpPr>
        <p:spPr>
          <a:xfrm>
            <a:off x="0" y="0"/>
            <a:ext cx="12192000" cy="6858000"/>
          </a:xfrm>
          <a:prstGeom prst="rect">
            <a:avLst/>
          </a:prstGeom>
          <a:solidFill>
            <a:schemeClr val="tx1">
              <a:lumMod val="50000"/>
              <a:lumOff val="5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800" b="0" i="0" u="none" strike="noStrike" kern="1200" cap="none" spc="0" normalizeH="0" baseline="0" noProof="0" dirty="0">
                <a:ln>
                  <a:noFill/>
                </a:ln>
                <a:solidFill>
                  <a:prstClr val="white"/>
                </a:solidFill>
                <a:effectLst/>
                <a:uLnTx/>
                <a:uFillTx/>
                <a:latin typeface="Trebuchet MS" panose="020B0603020202020204"/>
                <a:ea typeface="+mn-ea"/>
                <a:cs typeface="+mn-cs"/>
              </a:rPr>
              <a:t>NOW WHAT?</a:t>
            </a:r>
          </a:p>
        </p:txBody>
      </p:sp>
    </p:spTree>
    <p:extLst>
      <p:ext uri="{BB962C8B-B14F-4D97-AF65-F5344CB8AC3E}">
        <p14:creationId xmlns:p14="http://schemas.microsoft.com/office/powerpoint/2010/main" val="3312035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65BCA7CE-CC86-4D46-AC36-CA83114660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6906" y="2699340"/>
            <a:ext cx="1459319" cy="1459319"/>
          </a:xfrm>
          <a:prstGeom prst="rect">
            <a:avLst/>
          </a:prstGeom>
        </p:spPr>
      </p:pic>
      <p:cxnSp>
        <p:nvCxnSpPr>
          <p:cNvPr id="4" name="Straight Arrow Connector 3">
            <a:extLst>
              <a:ext uri="{FF2B5EF4-FFF2-40B4-BE49-F238E27FC236}">
                <a16:creationId xmlns:a16="http://schemas.microsoft.com/office/drawing/2014/main" id="{32669255-FA11-4AD0-8754-A1FC8A2B0FA4}"/>
              </a:ext>
            </a:extLst>
          </p:cNvPr>
          <p:cNvCxnSpPr>
            <a:cxnSpLocks/>
            <a:stCxn id="3" idx="3"/>
            <a:endCxn id="6" idx="1"/>
          </p:cNvCxnSpPr>
          <p:nvPr/>
        </p:nvCxnSpPr>
        <p:spPr>
          <a:xfrm>
            <a:off x="3506225" y="3429000"/>
            <a:ext cx="3689370" cy="0"/>
          </a:xfrm>
          <a:prstGeom prst="straightConnector1">
            <a:avLst/>
          </a:prstGeom>
          <a:ln w="28575">
            <a:solidFill>
              <a:schemeClr val="bg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3FC4C1D6-5030-4C66-8790-0DFAB40634F5}"/>
              </a:ext>
            </a:extLst>
          </p:cNvPr>
          <p:cNvSpPr/>
          <p:nvPr/>
        </p:nvSpPr>
        <p:spPr>
          <a:xfrm>
            <a:off x="7195595" y="2376371"/>
            <a:ext cx="3149499" cy="2105258"/>
          </a:xfrm>
          <a:prstGeom prst="rect">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8" name="TextBox 7">
            <a:extLst>
              <a:ext uri="{FF2B5EF4-FFF2-40B4-BE49-F238E27FC236}">
                <a16:creationId xmlns:a16="http://schemas.microsoft.com/office/drawing/2014/main" id="{09F11F9E-7C25-41F3-859D-4D9243265EC5}"/>
              </a:ext>
            </a:extLst>
          </p:cNvPr>
          <p:cNvSpPr txBox="1"/>
          <p:nvPr/>
        </p:nvSpPr>
        <p:spPr>
          <a:xfrm>
            <a:off x="4894341" y="3245919"/>
            <a:ext cx="1059098" cy="574730"/>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Deploy my awesome app</a:t>
            </a:r>
          </a:p>
        </p:txBody>
      </p:sp>
      <p:pic>
        <p:nvPicPr>
          <p:cNvPr id="14" name="Picture 13" descr="A picture containing text, tableware, plate, dishware&#10;&#10;Description automatically generated">
            <a:extLst>
              <a:ext uri="{FF2B5EF4-FFF2-40B4-BE49-F238E27FC236}">
                <a16:creationId xmlns:a16="http://schemas.microsoft.com/office/drawing/2014/main" id="{49ECE17F-80A5-4A1E-B793-4CA6BA8F28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6187" y="2858096"/>
            <a:ext cx="1908314" cy="1141808"/>
          </a:xfrm>
          <a:prstGeom prst="rect">
            <a:avLst/>
          </a:prstGeom>
          <a:solidFill>
            <a:schemeClr val="bg1"/>
          </a:solidFill>
        </p:spPr>
      </p:pic>
      <p:pic>
        <p:nvPicPr>
          <p:cNvPr id="20" name="Picture 19" descr="Icon&#10;&#10;Description automatically generated">
            <a:extLst>
              <a:ext uri="{FF2B5EF4-FFF2-40B4-BE49-F238E27FC236}">
                <a16:creationId xmlns:a16="http://schemas.microsoft.com/office/drawing/2014/main" id="{EFC62383-6DAA-43F9-976D-9618753074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1273" y="3091986"/>
            <a:ext cx="674026" cy="674026"/>
          </a:xfrm>
          <a:prstGeom prst="rect">
            <a:avLst/>
          </a:prstGeom>
          <a:solidFill>
            <a:schemeClr val="bg1"/>
          </a:solidFill>
        </p:spPr>
      </p:pic>
      <p:pic>
        <p:nvPicPr>
          <p:cNvPr id="22" name="Picture 21" descr="A black and white logo&#10;&#10;Description automatically generated with low confidence">
            <a:extLst>
              <a:ext uri="{FF2B5EF4-FFF2-40B4-BE49-F238E27FC236}">
                <a16:creationId xmlns:a16="http://schemas.microsoft.com/office/drawing/2014/main" id="{20C7FDA7-9D6C-4681-A056-67DBA4F48D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0348" y="3033674"/>
            <a:ext cx="790650" cy="790650"/>
          </a:xfrm>
          <a:prstGeom prst="rect">
            <a:avLst/>
          </a:prstGeom>
          <a:solidFill>
            <a:schemeClr val="bg1"/>
          </a:solidFill>
        </p:spPr>
      </p:pic>
      <p:sp>
        <p:nvSpPr>
          <p:cNvPr id="9" name="Rectangle 8">
            <a:extLst>
              <a:ext uri="{FF2B5EF4-FFF2-40B4-BE49-F238E27FC236}">
                <a16:creationId xmlns:a16="http://schemas.microsoft.com/office/drawing/2014/main" id="{726EF0D9-9052-4F9F-AA27-2CCACD8FA30E}"/>
              </a:ext>
            </a:extLst>
          </p:cNvPr>
          <p:cNvSpPr/>
          <p:nvPr/>
        </p:nvSpPr>
        <p:spPr>
          <a:xfrm>
            <a:off x="0" y="0"/>
            <a:ext cx="12192000" cy="6858000"/>
          </a:xfrm>
          <a:prstGeom prst="rect">
            <a:avLst/>
          </a:prstGeom>
          <a:solidFill>
            <a:schemeClr val="tx1">
              <a:lumMod val="50000"/>
              <a:lumOff val="5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31520" tIns="182880" rIns="182880" bIns="182880" rtlCol="0" anchor="ctr" anchorCtr="0"/>
          <a:lstStyle/>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000" b="0" i="0" u="none" strike="noStrike" kern="1200" cap="none" spc="0" normalizeH="0" baseline="0" noProof="0" dirty="0">
                <a:ln>
                  <a:noFill/>
                </a:ln>
                <a:solidFill>
                  <a:prstClr val="white"/>
                </a:solidFill>
                <a:effectLst/>
                <a:uLnTx/>
                <a:uFillTx/>
                <a:latin typeface="Trebuchet MS" panose="020B0603020202020204"/>
                <a:ea typeface="+mn-ea"/>
                <a:cs typeface="+mn-cs"/>
              </a:rPr>
              <a:t>What does website traffic look like?</a:t>
            </a:r>
          </a:p>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000" b="0" i="0" u="none" strike="noStrike" kern="1200" cap="none" spc="0" normalizeH="0" baseline="0" noProof="0" dirty="0">
                <a:ln>
                  <a:noFill/>
                </a:ln>
                <a:solidFill>
                  <a:prstClr val="white"/>
                </a:solidFill>
                <a:effectLst/>
                <a:uLnTx/>
                <a:uFillTx/>
                <a:latin typeface="Trebuchet MS" panose="020B0603020202020204"/>
                <a:ea typeface="+mn-ea"/>
                <a:cs typeface="+mn-cs"/>
              </a:rPr>
              <a:t>How is performance?</a:t>
            </a:r>
          </a:p>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000" b="0" i="0" u="none" strike="noStrike" kern="1200" cap="none" spc="0" normalizeH="0" baseline="0" noProof="0" dirty="0">
                <a:ln>
                  <a:noFill/>
                </a:ln>
                <a:solidFill>
                  <a:prstClr val="white"/>
                </a:solidFill>
                <a:effectLst/>
                <a:uLnTx/>
                <a:uFillTx/>
                <a:latin typeface="Trebuchet MS" panose="020B0603020202020204"/>
                <a:ea typeface="+mn-ea"/>
                <a:cs typeface="+mn-cs"/>
              </a:rPr>
              <a:t>How much bandwidth is my app using?</a:t>
            </a:r>
          </a:p>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4000" b="0" i="0" u="none" strike="noStrike" kern="1200" cap="none" spc="0" normalizeH="0" baseline="0" noProof="0" dirty="0">
                <a:ln>
                  <a:noFill/>
                </a:ln>
                <a:solidFill>
                  <a:prstClr val="white"/>
                </a:solidFill>
                <a:effectLst/>
                <a:uLnTx/>
                <a:uFillTx/>
                <a:latin typeface="Trebuchet MS" panose="020B0603020202020204"/>
                <a:ea typeface="+mn-ea"/>
                <a:cs typeface="+mn-cs"/>
              </a:rPr>
              <a:t>Are compute resources optimized?</a:t>
            </a:r>
          </a:p>
        </p:txBody>
      </p:sp>
    </p:spTree>
    <p:extLst>
      <p:ext uri="{BB962C8B-B14F-4D97-AF65-F5344CB8AC3E}">
        <p14:creationId xmlns:p14="http://schemas.microsoft.com/office/powerpoint/2010/main" val="386800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7">
            <a:extLst>
              <a:ext uri="{FF2B5EF4-FFF2-40B4-BE49-F238E27FC236}">
                <a16:creationId xmlns:a16="http://schemas.microsoft.com/office/drawing/2014/main" id="{5B9D25AE-3293-4F43-A231-7CE0BEE74D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8848" y="207577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ontent Placeholder 3">
            <a:extLst>
              <a:ext uri="{FF2B5EF4-FFF2-40B4-BE49-F238E27FC236}">
                <a16:creationId xmlns:a16="http://schemas.microsoft.com/office/drawing/2014/main" id="{9FE86E09-AC8F-47A3-8E32-030CC3FF754B}"/>
              </a:ext>
            </a:extLst>
          </p:cNvPr>
          <p:cNvSpPr>
            <a:spLocks noGrp="1"/>
          </p:cNvSpPr>
          <p:nvPr>
            <p:ph sz="quarter" idx="14"/>
          </p:nvPr>
        </p:nvSpPr>
        <p:spPr/>
        <p:txBody>
          <a:bodyPr/>
          <a:lstStyle/>
          <a:p>
            <a:r>
              <a:rPr lang="en-US" dirty="0"/>
              <a:t>Amazon CloudWatch</a:t>
            </a:r>
          </a:p>
        </p:txBody>
      </p:sp>
      <p:sp>
        <p:nvSpPr>
          <p:cNvPr id="3" name="Text Placeholder 2">
            <a:extLst>
              <a:ext uri="{FF2B5EF4-FFF2-40B4-BE49-F238E27FC236}">
                <a16:creationId xmlns:a16="http://schemas.microsoft.com/office/drawing/2014/main" id="{085ED12D-1044-4660-9AD6-E34C39C90DB3}"/>
              </a:ext>
            </a:extLst>
          </p:cNvPr>
          <p:cNvSpPr>
            <a:spLocks noGrp="1"/>
          </p:cNvSpPr>
          <p:nvPr>
            <p:ph type="body" sz="quarter" idx="10"/>
          </p:nvPr>
        </p:nvSpPr>
        <p:spPr/>
        <p:txBody>
          <a:bodyPr/>
          <a:lstStyle/>
          <a:p>
            <a:r>
              <a:rPr lang="en-US" sz="2800" dirty="0">
                <a:latin typeface="+mj-lt"/>
              </a:rPr>
              <a:t>Provides visibility into AWS resources and applications</a:t>
            </a:r>
          </a:p>
          <a:p>
            <a:pPr lvl="1"/>
            <a:r>
              <a:rPr lang="en-US" sz="2400" dirty="0">
                <a:latin typeface="+mj-lt"/>
              </a:rPr>
              <a:t>Near-real-time </a:t>
            </a:r>
            <a:r>
              <a:rPr lang="en-US" sz="2400" b="1" dirty="0">
                <a:latin typeface="+mj-lt"/>
              </a:rPr>
              <a:t>metrics</a:t>
            </a:r>
            <a:r>
              <a:rPr lang="en-US" sz="2400" dirty="0">
                <a:latin typeface="+mj-lt"/>
              </a:rPr>
              <a:t> such as CPU, disk, GPU utilization</a:t>
            </a:r>
          </a:p>
          <a:p>
            <a:pPr lvl="1"/>
            <a:r>
              <a:rPr lang="en-US" sz="2400" b="1" dirty="0">
                <a:latin typeface="+mj-lt"/>
              </a:rPr>
              <a:t>CloudWatch Logs </a:t>
            </a:r>
            <a:r>
              <a:rPr lang="en-US" sz="2400" dirty="0">
                <a:latin typeface="+mj-lt"/>
              </a:rPr>
              <a:t>allow you to collect logs from AWS and non-AWS sources, to search/extract metrics</a:t>
            </a:r>
          </a:p>
          <a:p>
            <a:pPr lvl="1"/>
            <a:r>
              <a:rPr lang="en-US" sz="2400" b="1" dirty="0">
                <a:latin typeface="+mj-lt"/>
              </a:rPr>
              <a:t>Alarms</a:t>
            </a:r>
            <a:r>
              <a:rPr lang="en-US" sz="2400" dirty="0">
                <a:latin typeface="+mj-lt"/>
              </a:rPr>
              <a:t> can trigger notifications for metrics</a:t>
            </a:r>
          </a:p>
          <a:p>
            <a:pPr lvl="2"/>
            <a:r>
              <a:rPr lang="en-US" sz="2200" dirty="0">
                <a:latin typeface="+mj-lt"/>
              </a:rPr>
              <a:t>Example: Billing alarm to notify you when you’ve hit a certain amount</a:t>
            </a:r>
          </a:p>
          <a:p>
            <a:pPr lvl="1"/>
            <a:r>
              <a:rPr lang="en-US" sz="2400" b="1" dirty="0">
                <a:latin typeface="+mj-lt"/>
              </a:rPr>
              <a:t>Dashboards</a:t>
            </a:r>
            <a:r>
              <a:rPr lang="en-US" sz="2400" dirty="0">
                <a:latin typeface="+mj-lt"/>
              </a:rPr>
              <a:t> offer at-a-glance views</a:t>
            </a:r>
          </a:p>
        </p:txBody>
      </p:sp>
    </p:spTree>
    <p:extLst>
      <p:ext uri="{BB962C8B-B14F-4D97-AF65-F5344CB8AC3E}">
        <p14:creationId xmlns:p14="http://schemas.microsoft.com/office/powerpoint/2010/main" val="3305822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26B0DF3-67B6-7C54-4441-EA21383A825C}"/>
              </a:ext>
            </a:extLst>
          </p:cNvPr>
          <p:cNvSpPr>
            <a:spLocks noGrp="1"/>
          </p:cNvSpPr>
          <p:nvPr>
            <p:ph type="title"/>
          </p:nvPr>
        </p:nvSpPr>
        <p:spPr/>
        <p:txBody>
          <a:bodyPr/>
          <a:lstStyle/>
          <a:p>
            <a:r>
              <a:rPr lang="en-US" dirty="0"/>
              <a:t>CloudWatch Metrics and Namespaces</a:t>
            </a:r>
          </a:p>
        </p:txBody>
      </p:sp>
      <p:pic>
        <p:nvPicPr>
          <p:cNvPr id="11" name="Picture 10">
            <a:extLst>
              <a:ext uri="{FF2B5EF4-FFF2-40B4-BE49-F238E27FC236}">
                <a16:creationId xmlns:a16="http://schemas.microsoft.com/office/drawing/2014/main" id="{81611535-C906-A82F-9FBD-A7521ECC9D8F}"/>
              </a:ext>
            </a:extLst>
          </p:cNvPr>
          <p:cNvPicPr>
            <a:picLocks noChangeAspect="1"/>
          </p:cNvPicPr>
          <p:nvPr/>
        </p:nvPicPr>
        <p:blipFill>
          <a:blip r:embed="rId3"/>
          <a:stretch>
            <a:fillRect/>
          </a:stretch>
        </p:blipFill>
        <p:spPr>
          <a:xfrm>
            <a:off x="1672206" y="2022988"/>
            <a:ext cx="8847587" cy="2812024"/>
          </a:xfrm>
          <a:prstGeom prst="rect">
            <a:avLst/>
          </a:prstGeom>
          <a:ln>
            <a:solidFill>
              <a:schemeClr val="bg1">
                <a:lumMod val="65000"/>
              </a:schemeClr>
            </a:solidFill>
          </a:ln>
        </p:spPr>
      </p:pic>
      <p:sp>
        <p:nvSpPr>
          <p:cNvPr id="12" name="Rectangle 11">
            <a:extLst>
              <a:ext uri="{FF2B5EF4-FFF2-40B4-BE49-F238E27FC236}">
                <a16:creationId xmlns:a16="http://schemas.microsoft.com/office/drawing/2014/main" id="{85A5D2D3-98CE-5973-B89E-50C95772AE10}"/>
              </a:ext>
            </a:extLst>
          </p:cNvPr>
          <p:cNvSpPr/>
          <p:nvPr/>
        </p:nvSpPr>
        <p:spPr>
          <a:xfrm>
            <a:off x="3978555" y="2877508"/>
            <a:ext cx="2067346" cy="492529"/>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13" name="Rectangle 12">
            <a:extLst>
              <a:ext uri="{FF2B5EF4-FFF2-40B4-BE49-F238E27FC236}">
                <a16:creationId xmlns:a16="http://schemas.microsoft.com/office/drawing/2014/main" id="{6E0250BF-06F7-649D-7E9B-D007FFAD1C96}"/>
              </a:ext>
            </a:extLst>
          </p:cNvPr>
          <p:cNvSpPr/>
          <p:nvPr/>
        </p:nvSpPr>
        <p:spPr>
          <a:xfrm>
            <a:off x="4301076" y="4017155"/>
            <a:ext cx="4926563" cy="1566870"/>
          </a:xfrm>
          <a:prstGeom prst="rect">
            <a:avLst/>
          </a:prstGeom>
          <a:solidFill>
            <a:srgbClr val="FF9900"/>
          </a:solid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white"/>
                </a:solidFill>
                <a:effectLst/>
                <a:uLnTx/>
                <a:uFillTx/>
                <a:latin typeface="Trebuchet MS" panose="020B0603020202020204"/>
                <a:ea typeface="+mn-ea"/>
                <a:cs typeface="+mn-cs"/>
              </a:rPr>
              <a:t>NAMESPACES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white"/>
                </a:solidFill>
                <a:latin typeface="Trebuchet MS" panose="020B0603020202020204"/>
              </a:rPr>
              <a:t>A container for metrics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solidFill>
                <a:prstClr val="white"/>
              </a:solidFill>
              <a:latin typeface="Trebuchet MS" panose="020B0603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white"/>
                </a:solidFill>
                <a:latin typeface="Trebuchet MS" panose="020B0603020202020204"/>
              </a:rPr>
              <a:t>Can create your own custom namespaces</a:t>
            </a:r>
          </a:p>
        </p:txBody>
      </p:sp>
      <p:sp>
        <p:nvSpPr>
          <p:cNvPr id="14" name="Rectangle 13">
            <a:extLst>
              <a:ext uri="{FF2B5EF4-FFF2-40B4-BE49-F238E27FC236}">
                <a16:creationId xmlns:a16="http://schemas.microsoft.com/office/drawing/2014/main" id="{1714DB55-9172-963C-DBDD-8667BC9DEEF8}"/>
              </a:ext>
            </a:extLst>
          </p:cNvPr>
          <p:cNvSpPr/>
          <p:nvPr/>
        </p:nvSpPr>
        <p:spPr>
          <a:xfrm>
            <a:off x="6159893" y="2867415"/>
            <a:ext cx="2067346" cy="492529"/>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cxnSp>
        <p:nvCxnSpPr>
          <p:cNvPr id="16" name="Connector: Elbow 15">
            <a:extLst>
              <a:ext uri="{FF2B5EF4-FFF2-40B4-BE49-F238E27FC236}">
                <a16:creationId xmlns:a16="http://schemas.microsoft.com/office/drawing/2014/main" id="{D2371270-4404-BFC7-2526-2F455B578C80}"/>
              </a:ext>
            </a:extLst>
          </p:cNvPr>
          <p:cNvCxnSpPr>
            <a:cxnSpLocks/>
            <a:stCxn id="13" idx="0"/>
            <a:endCxn id="12" idx="2"/>
          </p:cNvCxnSpPr>
          <p:nvPr/>
        </p:nvCxnSpPr>
        <p:spPr>
          <a:xfrm rot="16200000" flipV="1">
            <a:off x="5564734" y="2817531"/>
            <a:ext cx="647118" cy="1752130"/>
          </a:xfrm>
          <a:prstGeom prst="bentConnector3">
            <a:avLst>
              <a:gd name="adj1" fmla="val 50000"/>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9" name="Connector: Elbow 18">
            <a:extLst>
              <a:ext uri="{FF2B5EF4-FFF2-40B4-BE49-F238E27FC236}">
                <a16:creationId xmlns:a16="http://schemas.microsoft.com/office/drawing/2014/main" id="{C08E3FDB-A44F-91DE-525E-81200327A853}"/>
              </a:ext>
            </a:extLst>
          </p:cNvPr>
          <p:cNvCxnSpPr>
            <a:cxnSpLocks/>
            <a:stCxn id="14" idx="2"/>
            <a:endCxn id="13" idx="0"/>
          </p:cNvCxnSpPr>
          <p:nvPr/>
        </p:nvCxnSpPr>
        <p:spPr>
          <a:xfrm rot="5400000">
            <a:off x="6650357" y="3473945"/>
            <a:ext cx="657211" cy="429208"/>
          </a:xfrm>
          <a:prstGeom prst="bentConnector3">
            <a:avLst>
              <a:gd name="adj1" fmla="val 50000"/>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70598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88A48D7-19ED-B0C0-53F9-4D69DADB437F}"/>
              </a:ext>
            </a:extLst>
          </p:cNvPr>
          <p:cNvSpPr>
            <a:spLocks noGrp="1"/>
          </p:cNvSpPr>
          <p:nvPr>
            <p:ph type="body" sz="quarter" idx="10"/>
          </p:nvPr>
        </p:nvSpPr>
        <p:spPr/>
        <p:txBody>
          <a:bodyPr/>
          <a:lstStyle/>
          <a:p>
            <a:r>
              <a:rPr lang="en-US" dirty="0"/>
              <a:t>CloudWatch Metric</a:t>
            </a:r>
          </a:p>
        </p:txBody>
      </p:sp>
      <p:sp>
        <p:nvSpPr>
          <p:cNvPr id="5" name="Text Placeholder 4">
            <a:extLst>
              <a:ext uri="{FF2B5EF4-FFF2-40B4-BE49-F238E27FC236}">
                <a16:creationId xmlns:a16="http://schemas.microsoft.com/office/drawing/2014/main" id="{7CC54A8A-8E23-A354-E34B-01D4D820D11B}"/>
              </a:ext>
            </a:extLst>
          </p:cNvPr>
          <p:cNvSpPr>
            <a:spLocks noGrp="1"/>
          </p:cNvSpPr>
          <p:nvPr>
            <p:ph type="body" sz="quarter" idx="11"/>
          </p:nvPr>
        </p:nvSpPr>
        <p:spPr>
          <a:xfrm>
            <a:off x="2143895" y="2646866"/>
            <a:ext cx="7904212" cy="3070887"/>
          </a:xfrm>
        </p:spPr>
        <p:txBody>
          <a:bodyPr/>
          <a:lstStyle/>
          <a:p>
            <a:pPr>
              <a:lnSpc>
                <a:spcPct val="100000"/>
              </a:lnSpc>
            </a:pPr>
            <a:r>
              <a:rPr lang="en-US" dirty="0"/>
              <a:t>A time-ordered set of data points published to CloudWatch</a:t>
            </a:r>
          </a:p>
          <a:p>
            <a:pPr>
              <a:lnSpc>
                <a:spcPct val="100000"/>
              </a:lnSpc>
            </a:pPr>
            <a:r>
              <a:rPr lang="en-US" dirty="0"/>
              <a:t>Exist only in the region they were created</a:t>
            </a:r>
          </a:p>
          <a:p>
            <a:pPr>
              <a:lnSpc>
                <a:spcPct val="100000"/>
              </a:lnSpc>
            </a:pPr>
            <a:endParaRPr lang="en-US" dirty="0"/>
          </a:p>
        </p:txBody>
      </p:sp>
    </p:spTree>
    <p:extLst>
      <p:ext uri="{BB962C8B-B14F-4D97-AF65-F5344CB8AC3E}">
        <p14:creationId xmlns:p14="http://schemas.microsoft.com/office/powerpoint/2010/main" val="2430783862"/>
      </p:ext>
    </p:extLst>
  </p:cSld>
  <p:clrMapOvr>
    <a:masterClrMapping/>
  </p:clrMapOvr>
</p:sld>
</file>

<file path=ppt/theme/theme1.xml><?xml version="1.0" encoding="utf-8"?>
<a:theme xmlns:a="http://schemas.openxmlformats.org/drawingml/2006/main" name="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ZtM">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3.xml><?xml version="1.0" encoding="utf-8"?>
<a:theme xmlns:a="http://schemas.openxmlformats.org/drawingml/2006/main" name="1_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ZtM">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6.xml><?xml version="1.0" encoding="utf-8"?>
<a:theme xmlns:a="http://schemas.openxmlformats.org/drawingml/2006/main" name="2_ZtM">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48782</TotalTime>
  <Words>7337</Words>
  <Application>Microsoft Office PowerPoint</Application>
  <PresentationFormat>Widescreen</PresentationFormat>
  <Paragraphs>683</Paragraphs>
  <Slides>32</Slides>
  <Notes>32</Notes>
  <HiddenSlides>0</HiddenSlides>
  <MMClips>0</MMClips>
  <ScaleCrop>false</ScaleCrop>
  <HeadingPairs>
    <vt:vector size="6" baseType="variant">
      <vt:variant>
        <vt:lpstr>Fonts Used</vt:lpstr>
      </vt:variant>
      <vt:variant>
        <vt:i4>16</vt:i4>
      </vt:variant>
      <vt:variant>
        <vt:lpstr>Theme</vt:lpstr>
      </vt:variant>
      <vt:variant>
        <vt:i4>6</vt:i4>
      </vt:variant>
      <vt:variant>
        <vt:lpstr>Slide Titles</vt:lpstr>
      </vt:variant>
      <vt:variant>
        <vt:i4>32</vt:i4>
      </vt:variant>
    </vt:vector>
  </HeadingPairs>
  <TitlesOfParts>
    <vt:vector size="54" baseType="lpstr">
      <vt:lpstr>Amazon Ember</vt:lpstr>
      <vt:lpstr>Arial</vt:lpstr>
      <vt:lpstr>Arial Black</vt:lpstr>
      <vt:lpstr>Calibri</vt:lpstr>
      <vt:lpstr>Calibri Light</vt:lpstr>
      <vt:lpstr>Courier New</vt:lpstr>
      <vt:lpstr>Lucida Grande</vt:lpstr>
      <vt:lpstr>Montserrat</vt:lpstr>
      <vt:lpstr>Myriad Pro</vt:lpstr>
      <vt:lpstr>Myriad Pro Light</vt:lpstr>
      <vt:lpstr>Open Sans</vt:lpstr>
      <vt:lpstr>PS TT Commons</vt:lpstr>
      <vt:lpstr>PS TT Commons Light</vt:lpstr>
      <vt:lpstr>Tahoma</vt:lpstr>
      <vt:lpstr>Trebuchet MS</vt:lpstr>
      <vt:lpstr>Wingdings</vt:lpstr>
      <vt:lpstr>Blank</vt:lpstr>
      <vt:lpstr>ZtM</vt:lpstr>
      <vt:lpstr>1_Blank</vt:lpstr>
      <vt:lpstr>2_Blank</vt:lpstr>
      <vt:lpstr>1_ZtM</vt:lpstr>
      <vt:lpstr>2_ZtM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CloudWatch Metrics and Namespaces</vt:lpstr>
      <vt:lpstr>PowerPoint Presentation</vt:lpstr>
      <vt:lpstr>PowerPoint Presentation</vt:lpstr>
      <vt:lpstr>Basic vs. Detailed Monitoring</vt:lpstr>
      <vt:lpstr>PowerPoint Presentation</vt:lpstr>
      <vt:lpstr>Custom Metrics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CloudWatch Dashboards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CloudWatch vs. CloudTrail</vt:lpstr>
      <vt:lpstr>PowerPoint Presentation</vt:lpstr>
      <vt:lpstr>PowerPoint Presentation</vt:lpstr>
      <vt:lpstr>Important Points to Remember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Amber Israelsen</dc:creator>
  <cp:lastModifiedBy>Amber Israelsen</cp:lastModifiedBy>
  <cp:revision>3099</cp:revision>
  <dcterms:created xsi:type="dcterms:W3CDTF">2021-07-31T23:46:42Z</dcterms:created>
  <dcterms:modified xsi:type="dcterms:W3CDTF">2022-10-21T23:36:29Z</dcterms:modified>
</cp:coreProperties>
</file>